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676" r:id="rId2"/>
    <p:sldId id="674" r:id="rId3"/>
    <p:sldId id="642" r:id="rId4"/>
    <p:sldId id="643" r:id="rId5"/>
    <p:sldId id="644" r:id="rId6"/>
    <p:sldId id="677" r:id="rId7"/>
    <p:sldId id="503" r:id="rId8"/>
    <p:sldId id="570" r:id="rId9"/>
    <p:sldId id="675" r:id="rId10"/>
    <p:sldId id="667" r:id="rId11"/>
    <p:sldId id="659" r:id="rId12"/>
    <p:sldId id="646" r:id="rId13"/>
    <p:sldId id="589" r:id="rId14"/>
    <p:sldId id="630" r:id="rId15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4buyersrealty.com" initials="t4" lastIdx="1" clrIdx="0">
    <p:extLst>
      <p:ext uri="{19B8F6BF-5375-455C-9EA6-DF929625EA0E}">
        <p15:presenceInfo xmlns:p15="http://schemas.microsoft.com/office/powerpoint/2012/main" userId="ted 4buyersrealty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6" autoAdjust="0"/>
    <p:restoredTop sz="94674"/>
  </p:normalViewPr>
  <p:slideViewPr>
    <p:cSldViewPr snapToGrid="0" snapToObjects="1">
      <p:cViewPr varScale="1">
        <p:scale>
          <a:sx n="61" d="100"/>
          <a:sy n="61" d="100"/>
        </p:scale>
        <p:origin x="85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38CAEF5-D051-DF43-BF59-39D45960C865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6D6D4EF-9F0B-7244-BEF9-FB5EB9656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3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AC00-E6EE-BC4C-9129-1A6D07E57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570E2-968A-2240-8806-4EF3B3DCF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727B3-65AE-5C43-894B-CBEE5D4A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2A8-C79B-4F16-8C28-38C1E3800DB0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8873F-536B-024A-8919-164D70F7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3F1A6-E8C1-AC4C-9DE9-AD220FB3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8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A06C-8121-F64D-80F5-1EB60DC3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7C403-F4D4-9F46-9A57-2EAFF07C6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4F265-6A35-E543-9510-70B77D06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DDFB-A0A9-46E2-926C-18E0B3A71071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33FF5-DD98-DF4A-9B38-4C7ACB70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A0C2B-D126-E64F-BBDE-BAEA1B5E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8D11DF-4DE7-174A-8B5F-93248A9FA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3EBE9-9F12-8B41-806D-EF965E694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3CD54-2603-534F-9BA7-69EBB2E5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2E86-F7EA-45AA-86FC-BC6B097DEFDF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237F-9A05-5F4B-88E3-A8A5EEAE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3224F-BB01-384D-8747-E817DEBE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3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D8DF-5704-7E48-A502-EEFF33D5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09AB0-D636-F842-A84C-ACD8CC116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3865D-6133-3B47-8AD8-9710F93EA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991-2BEE-4A7F-B591-5CFF67FBACEB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9A48-3A68-CE43-9089-E9BC2BE0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26712-644E-F44A-A166-C5DAD41A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4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F910-093E-6847-9B20-09FB27B0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96514-9BFA-BA47-81E4-6A5C7905C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A7125-81AC-684D-A7A5-2FE7946A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0676-D144-4813-B3BE-C7202FCAA335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D39CF-5DA3-304B-806A-EB152407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1061A-AA45-AA4E-A3AF-F29D3B2B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0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AA2-3579-334A-B0A5-49A541F2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9D0D9-9171-3144-A225-180855CB0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D7E65-DE96-AB4A-B115-F780C067A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4A63B-95C2-7E48-8C9E-9F3CE8A6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EEFF-01FC-4108-BDAD-82F6CE68FC22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3B244-1140-9D45-839D-613411F3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356E2-4877-E24A-ACC5-C059EF63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7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5E3BB-DCC4-AB42-88D1-0E83FE2D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10CED-3817-F14A-89B5-38B215B0F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AE0C7-BD8A-664A-844C-759B7D455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B1092-6952-3A40-85ED-8F30F8BF4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55257-8647-B64D-A449-E11B72A38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5D79E-578B-DB44-880B-255FBABD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A213-4744-44F4-9995-D06B502C7E86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855D1-9D4B-744C-81CA-7B77B42D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8831-5829-AC4F-97E8-7ED54E17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6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DA80-B1D9-C74E-8992-4BD3CDA3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BA94F-F637-3C46-94AD-94FF6D88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631F-4CCE-4260-97C2-9DDDF92921D4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0C9A5-FC05-5F4F-B89B-B326DF4B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51F51-C9F2-634C-A0F6-404F878E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3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4B4FF-4FC8-724C-8B9C-78FCC9A3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B43E-3AEE-443F-BDA3-A941E47B1B19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F7E00-BF81-A640-8225-D14EB61E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7A463-C6AC-B04D-B6EB-512327DB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4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EB90-14DC-A54E-94F0-4A273BA5A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8BFE4-7578-2444-B811-977084FA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1FDFE-28DB-0540-BA65-6CB640B5F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F2BC3-A8B2-4540-A9C5-D88FE8FF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2AF-2887-405D-B9EC-EEE470E57403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1979B-3E3C-C84B-8036-F89D7C7B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2CFFD-5A85-A949-B009-7CF3EE91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8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A88C-87AC-1B4A-9D5C-E16B6DCE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A9D0E-805A-004F-BD8E-1422DDF41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7C2CF-2D23-F04A-BC79-E85D5002C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A591C-8366-E84B-AD71-97C96CC7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57-3C0B-4293-9F4E-A09DB216D71E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15FC3-E277-964C-BEE7-876A4150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047FF-B2C5-9041-988C-63DCADAC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6D4-4E6D-5445-83FE-40358BA0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4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517DE-519E-6243-8DC0-D349C61C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FC631-28D4-C042-AEA0-1F2A255E1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93637-E86E-1843-8EFA-855FC875A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41959-1D44-4367-A3F0-D32128EE1011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F3AA6-0CCE-3D43-B4F1-BB3283A13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2C790-B0E3-E54C-88F4-2529C4584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F6D4-4E6D-5445-83FE-40358BA0D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2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hyperlink" Target="http://www.covestpropertie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2684" y="782197"/>
            <a:ext cx="9926053" cy="582313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100" dirty="0">
                <a:latin typeface="Arial Black" panose="020B0A04020102020204" pitchFamily="34" charset="0"/>
                <a:cs typeface="Arial" pitchFamily="34" charset="0"/>
              </a:rPr>
              <a:t>WHAT WE’RE ALL ABOUT</a:t>
            </a:r>
            <a:br>
              <a:rPr lang="en-US" sz="3100" dirty="0">
                <a:latin typeface="Arial Black" panose="020B0A04020102020204" pitchFamily="34" charset="0"/>
                <a:cs typeface="Arial" pitchFamily="34" charset="0"/>
              </a:rPr>
            </a:br>
            <a:br>
              <a:rPr lang="en-US" sz="3100" dirty="0">
                <a:latin typeface="Arial Black" panose="020B0A04020102020204" pitchFamily="34" charset="0"/>
                <a:cs typeface="Arial" pitchFamily="34" charset="0"/>
              </a:rPr>
            </a:b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a Proven Solution for Long Term Landlords  </a:t>
            </a:r>
            <a:b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OUR ROLE IS ASSISTANCE – NOT SPONSORSHIP</a:t>
            </a:r>
            <a:br>
              <a:rPr lang="en-US" sz="2400" b="1" dirty="0">
                <a:cs typeface="Arial" pitchFamily="34" charset="0"/>
              </a:rPr>
            </a:br>
            <a:b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IRS Solution Where Everyone Has Their Problems Solved </a:t>
            </a:r>
            <a:b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Landlord, Tenant, Successors / Heirs </a:t>
            </a:r>
            <a:b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  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WINS!!!</a:t>
            </a:r>
            <a:b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1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3100" b="0" u="sng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7260" y="5670900"/>
            <a:ext cx="8543623" cy="365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Times" pitchFamily="18" charset="0"/>
              </a:rPr>
              <a:t>©Covest Properties, Inc. All Rights Reserved</a:t>
            </a:r>
            <a:endParaRPr lang="en-US" dirty="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86DD9-077F-4C0C-8EF1-FE910CC37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2255190" cy="1685365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C9C47051-D905-BE47-2A0F-8206FD7EE2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15726084"/>
      </p:ext>
    </p:extLst>
  </p:cSld>
  <p:clrMapOvr>
    <a:masterClrMapping/>
  </p:clrMapOvr>
  <p:transition advTm="214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20F77-0CD9-4BFB-ACAB-0438CDE1D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642" y="962526"/>
            <a:ext cx="9566765" cy="6389606"/>
          </a:xfrm>
        </p:spPr>
        <p:txBody>
          <a:bodyPr>
            <a:normAutofit/>
          </a:bodyPr>
          <a:lstStyle/>
          <a:p>
            <a:pPr marL="109728" indent="0" algn="ctr">
              <a:lnSpc>
                <a:spcPts val="1545"/>
              </a:lnSpc>
              <a:buNone/>
            </a:pPr>
            <a:r>
              <a:rPr lang="en-US" dirty="0">
                <a:latin typeface="Arial Black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COST COMPARISONS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546A3FA-09E5-424B-88F1-5C1DBC7641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32335" cy="196327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6B66E3-514F-0085-E505-EA4D3BB8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DF1B69-5CB4-D164-1AFE-3BE9F0A77B8D}"/>
              </a:ext>
            </a:extLst>
          </p:cNvPr>
          <p:cNvSpPr txBox="1"/>
          <p:nvPr/>
        </p:nvSpPr>
        <p:spPr>
          <a:xfrm>
            <a:off x="2532334" y="1600200"/>
            <a:ext cx="8067933" cy="511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35-40% of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Profit after Sales Costs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Taxes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 Stat Trust 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19-22% + 1031 to Commercial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Covest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JV-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3-4% -No Property Sale</a:t>
            </a:r>
          </a:p>
          <a:p>
            <a:pPr algn="ctr">
              <a:lnSpc>
                <a:spcPct val="150000"/>
              </a:lnSpc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Covestor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Provides 10% in Cash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 Provides Cash Access- No Bank Qual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 Pays Interest Monthly</a:t>
            </a:r>
          </a:p>
          <a:p>
            <a:pPr algn="ctr">
              <a:lnSpc>
                <a:spcPct val="150000"/>
              </a:lnSpc>
            </a:pP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Liquidity Throughout - Agreement</a:t>
            </a:r>
          </a:p>
          <a:p>
            <a:pPr algn="ctr">
              <a:lnSpc>
                <a:spcPct val="150000"/>
              </a:lnSpc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7EB5A12-1FCA-E384-325C-20940250AE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1013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4"/>
    </mc:Choice>
    <mc:Fallback xmlns="">
      <p:transition spd="slow" advTm="15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20F77-0CD9-4BFB-ACAB-0438CDE1D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228" y="1253066"/>
            <a:ext cx="9552600" cy="6099065"/>
          </a:xfrm>
        </p:spPr>
        <p:txBody>
          <a:bodyPr>
            <a:normAutofit/>
          </a:bodyPr>
          <a:lstStyle/>
          <a:p>
            <a:pPr marL="109728" indent="0" algn="ctr">
              <a:lnSpc>
                <a:spcPts val="1545"/>
              </a:lnSpc>
              <a:buNone/>
            </a:pPr>
            <a:endParaRPr lang="en-US" dirty="0">
              <a:latin typeface="Arial Black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09728" indent="0" algn="ctr">
              <a:lnSpc>
                <a:spcPts val="1665"/>
              </a:lnSpc>
              <a:buNone/>
            </a:pPr>
            <a:r>
              <a:rPr lang="en-US" sz="2000" dirty="0">
                <a:ea typeface="Times New Roman" panose="02020603050405020304" pitchFamily="18" charset="0"/>
                <a:cs typeface="Helvetica" panose="020B0604020202020204" pitchFamily="34" charset="0"/>
              </a:rPr>
              <a:t>BIGGEST RISK – REMAIN A LANDLORD</a:t>
            </a:r>
          </a:p>
          <a:p>
            <a:pPr marL="109728" indent="0" algn="ctr">
              <a:lnSpc>
                <a:spcPts val="1665"/>
              </a:lnSpc>
              <a:buNone/>
            </a:pPr>
            <a:r>
              <a:rPr lang="en-US" sz="2000" dirty="0">
                <a:ea typeface="Times New Roman" panose="02020603050405020304" pitchFamily="18" charset="0"/>
                <a:cs typeface="Helvetica" panose="020B0604020202020204" pitchFamily="34" charset="0"/>
              </a:rPr>
              <a:t>Lawsuits, Regulations, Confrontations, Time Expended, Everyone Unhappy</a:t>
            </a:r>
          </a:p>
          <a:p>
            <a:pPr marL="109728" indent="0" algn="ctr">
              <a:lnSpc>
                <a:spcPts val="1665"/>
              </a:lnSpc>
              <a:buNone/>
            </a:pPr>
            <a:endParaRPr lang="en-US" sz="2000" dirty="0"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09728" indent="0" algn="ctr">
              <a:lnSpc>
                <a:spcPts val="1665"/>
              </a:lnSpc>
              <a:buNone/>
            </a:pPr>
            <a:r>
              <a:rPr lang="en-US" sz="2000" dirty="0">
                <a:ea typeface="Times New Roman" panose="02020603050405020304" pitchFamily="18" charset="0"/>
                <a:cs typeface="Helvetica" panose="020B0604020202020204" pitchFamily="34" charset="0"/>
              </a:rPr>
              <a:t>Transaction Risks – Identified and Solutions Provided in Agreement</a:t>
            </a:r>
          </a:p>
          <a:p>
            <a:pPr marL="109728" indent="0" algn="ctr">
              <a:lnSpc>
                <a:spcPts val="1665"/>
              </a:lnSpc>
              <a:buNone/>
            </a:pPr>
            <a:endParaRPr lang="en-US" sz="2000" dirty="0"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09728" indent="0" algn="ctr">
              <a:lnSpc>
                <a:spcPts val="1665"/>
              </a:lnSpc>
              <a:buNone/>
            </a:pPr>
            <a:r>
              <a:rPr lang="en-US" sz="2000" dirty="0">
                <a:ea typeface="Times New Roman" panose="02020603050405020304" pitchFamily="18" charset="0"/>
                <a:cs typeface="Helvetica" panose="020B0604020202020204" pitchFamily="34" charset="0"/>
              </a:rPr>
              <a:t>If </a:t>
            </a:r>
            <a:r>
              <a:rPr lang="en-US" sz="2000" dirty="0" err="1">
                <a:ea typeface="Times New Roman" panose="02020603050405020304" pitchFamily="18" charset="0"/>
                <a:cs typeface="Helvetica" panose="020B0604020202020204" pitchFamily="34" charset="0"/>
              </a:rPr>
              <a:t>Covestor</a:t>
            </a:r>
            <a:r>
              <a:rPr lang="en-US" sz="2000" dirty="0">
                <a:ea typeface="Times New Roman" panose="02020603050405020304" pitchFamily="18" charset="0"/>
                <a:cs typeface="Helvetica" panose="020B0604020202020204" pitchFamily="34" charset="0"/>
              </a:rPr>
              <a:t> Fails As To  Agreement –Loses Big % of Investment </a:t>
            </a:r>
          </a:p>
          <a:p>
            <a:pPr marL="109728" indent="0" algn="ctr">
              <a:lnSpc>
                <a:spcPts val="1665"/>
              </a:lnSpc>
              <a:buNone/>
            </a:pPr>
            <a:r>
              <a:rPr lang="en-US" sz="2000" dirty="0">
                <a:ea typeface="Times New Roman" panose="02020603050405020304" pitchFamily="18" charset="0"/>
                <a:cs typeface="Helvetica" panose="020B0604020202020204" pitchFamily="34" charset="0"/>
              </a:rPr>
              <a:t>Like Cash for Keys</a:t>
            </a:r>
          </a:p>
          <a:p>
            <a:pPr marL="109728" indent="0" algn="ctr">
              <a:lnSpc>
                <a:spcPts val="1665"/>
              </a:lnSpc>
              <a:buNone/>
            </a:pPr>
            <a:endParaRPr lang="en-US" sz="2000" dirty="0"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09728" indent="0" algn="ctr">
              <a:lnSpc>
                <a:spcPts val="1665"/>
              </a:lnSpc>
              <a:buNone/>
            </a:pPr>
            <a:r>
              <a:rPr lang="en-US" sz="2000" dirty="0">
                <a:ea typeface="Times New Roman" panose="02020603050405020304" pitchFamily="18" charset="0"/>
                <a:cs typeface="Helvetica" panose="020B0604020202020204" pitchFamily="34" charset="0"/>
              </a:rPr>
              <a:t>If </a:t>
            </a:r>
            <a:r>
              <a:rPr lang="en-US" sz="2000" dirty="0" err="1">
                <a:ea typeface="Times New Roman" panose="02020603050405020304" pitchFamily="18" charset="0"/>
                <a:cs typeface="Helvetica" panose="020B0604020202020204" pitchFamily="34" charset="0"/>
              </a:rPr>
              <a:t>Covestor</a:t>
            </a:r>
            <a:r>
              <a:rPr lang="en-US" sz="2000" dirty="0">
                <a:ea typeface="Times New Roman" panose="02020603050405020304" pitchFamily="18" charset="0"/>
                <a:cs typeface="Helvetica" panose="020B0604020202020204" pitchFamily="34" charset="0"/>
              </a:rPr>
              <a:t> Forced to Early Withdraw  - Penalties /Costly</a:t>
            </a:r>
          </a:p>
          <a:p>
            <a:pPr marL="109728" indent="0" algn="ctr">
              <a:lnSpc>
                <a:spcPts val="1665"/>
              </a:lnSpc>
              <a:buNone/>
            </a:pPr>
            <a:r>
              <a:rPr lang="en-US" sz="2000" b="1" dirty="0" err="1">
                <a:ea typeface="Times New Roman" panose="02020603050405020304" pitchFamily="18" charset="0"/>
                <a:cs typeface="Helvetica" panose="020B0604020202020204" pitchFamily="34" charset="0"/>
              </a:rPr>
              <a:t>Covest</a:t>
            </a:r>
            <a:r>
              <a:rPr lang="en-US" sz="2000" b="1" dirty="0">
                <a:ea typeface="Times New Roman" panose="02020603050405020304" pitchFamily="18" charset="0"/>
                <a:cs typeface="Helvetica" panose="020B0604020202020204" pitchFamily="34" charset="0"/>
              </a:rPr>
              <a:t> Will Purchase </a:t>
            </a:r>
            <a:r>
              <a:rPr lang="en-US" sz="2000" b="1" dirty="0" err="1">
                <a:ea typeface="Times New Roman" panose="02020603050405020304" pitchFamily="18" charset="0"/>
                <a:cs typeface="Helvetica" panose="020B0604020202020204" pitchFamily="34" charset="0"/>
              </a:rPr>
              <a:t>Covestor</a:t>
            </a:r>
            <a:r>
              <a:rPr lang="en-US" sz="2000" b="1" dirty="0">
                <a:ea typeface="Times New Roman" panose="02020603050405020304" pitchFamily="18" charset="0"/>
                <a:cs typeface="Helvetica" panose="020B0604020202020204" pitchFamily="34" charset="0"/>
              </a:rPr>
              <a:t> Position if Necessary – Hold or Resell</a:t>
            </a:r>
          </a:p>
          <a:p>
            <a:pPr marL="109728" indent="0" algn="ctr">
              <a:lnSpc>
                <a:spcPts val="1665"/>
              </a:lnSpc>
              <a:buNone/>
            </a:pPr>
            <a:endParaRPr lang="en-US" sz="2000" dirty="0"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09728" indent="0" algn="ctr">
              <a:lnSpc>
                <a:spcPts val="1665"/>
              </a:lnSpc>
              <a:buNone/>
            </a:pPr>
            <a:r>
              <a:rPr lang="en-US" sz="2000" dirty="0">
                <a:ea typeface="Times New Roman" panose="02020603050405020304" pitchFamily="18" charset="0"/>
                <a:cs typeface="Helvetica" panose="020B0604020202020204" pitchFamily="34" charset="0"/>
              </a:rPr>
              <a:t>Property Value Decline – </a:t>
            </a:r>
            <a:r>
              <a:rPr lang="en-US" sz="2000" dirty="0" err="1">
                <a:ea typeface="Times New Roman" panose="02020603050405020304" pitchFamily="18" charset="0"/>
                <a:cs typeface="Helvetica" panose="020B0604020202020204" pitchFamily="34" charset="0"/>
              </a:rPr>
              <a:t>Covestor</a:t>
            </a:r>
            <a:r>
              <a:rPr lang="en-US" sz="2000" dirty="0">
                <a:ea typeface="Times New Roman" panose="02020603050405020304" pitchFamily="18" charset="0"/>
                <a:cs typeface="Helvetica" panose="020B0604020202020204" pitchFamily="34" charset="0"/>
              </a:rPr>
              <a:t> CASH Buffers – Time Will Restore</a:t>
            </a:r>
          </a:p>
          <a:p>
            <a:pPr marL="109728" indent="0" algn="ctr">
              <a:lnSpc>
                <a:spcPts val="1665"/>
              </a:lnSpc>
              <a:buNone/>
            </a:pPr>
            <a:endParaRPr lang="en-US" sz="2000" dirty="0"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09728" indent="0" algn="ctr">
              <a:lnSpc>
                <a:spcPts val="1665"/>
              </a:lnSpc>
              <a:buNone/>
            </a:pPr>
            <a:endParaRPr lang="en-US" sz="2000" dirty="0"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09728" indent="0" algn="ctr">
              <a:lnSpc>
                <a:spcPts val="1665"/>
              </a:lnSpc>
              <a:buNone/>
            </a:pPr>
            <a:endParaRPr lang="en-US" sz="8000" dirty="0">
              <a:cs typeface="Helvetica" panose="020B0604020202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546A3FA-09E5-424B-88F1-5C1DBC7641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30" y="-143220"/>
            <a:ext cx="2392788" cy="15754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6B66E3-514F-0085-E505-EA4D3BB8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©Covest Properties, Inc. All Rights Reserved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97164-3CE4-3341-4C5F-B5809E46499C}"/>
              </a:ext>
            </a:extLst>
          </p:cNvPr>
          <p:cNvSpPr txBox="1"/>
          <p:nvPr/>
        </p:nvSpPr>
        <p:spPr>
          <a:xfrm>
            <a:off x="2192358" y="360948"/>
            <a:ext cx="7926200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 algn="ctr">
              <a:lnSpc>
                <a:spcPts val="1545"/>
              </a:lnSpc>
              <a:buNone/>
            </a:pPr>
            <a:endParaRPr lang="en-US" sz="2400" dirty="0">
              <a:latin typeface="Arial Black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09728" indent="0" algn="ctr">
              <a:lnSpc>
                <a:spcPts val="1545"/>
              </a:lnSpc>
              <a:buNone/>
            </a:pPr>
            <a:endParaRPr lang="en-US" sz="2400" dirty="0">
              <a:latin typeface="Arial Black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109728" indent="0" algn="ctr">
              <a:lnSpc>
                <a:spcPts val="1545"/>
              </a:lnSpc>
              <a:buNone/>
            </a:pPr>
            <a:r>
              <a:rPr lang="en-US" sz="2400" dirty="0">
                <a:latin typeface="Arial Black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RISKS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E52BB2B7-A097-D24A-A270-080A494CC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6234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63"/>
    </mc:Choice>
    <mc:Fallback xmlns="">
      <p:transition spd="slow" advTm="41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917" y="374573"/>
            <a:ext cx="9198183" cy="1035586"/>
          </a:xfrm>
        </p:spPr>
        <p:txBody>
          <a:bodyPr>
            <a:normAutofit fontScale="90000"/>
          </a:bodyPr>
          <a:lstStyle/>
          <a:p>
            <a:pPr marL="0" indent="0" algn="ctr"/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b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JOINT VENTURE SPECIALIST FOR LANDLORDS</a:t>
            </a:r>
            <a:br>
              <a:rPr lang="en-US" sz="2200" dirty="0">
                <a:latin typeface="Arial Black" pitchFamily="34" charset="0"/>
              </a:rPr>
            </a:br>
            <a:b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200" u="sng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Times" pitchFamily="18" charset="0"/>
              </a:rPr>
              <a:t>©Covest Properties, Inc. All Rights Reserved</a:t>
            </a:r>
            <a:endParaRPr lang="en-US" dirty="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86DD9-077F-4C0C-8EF1-FE910CC37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" y="76200"/>
            <a:ext cx="2514600" cy="16872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4600" y="4640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59074" y="1667090"/>
            <a:ext cx="94918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250,000 Transactions Nationwide since 2000</a:t>
            </a: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Size Does Not Fit All</a:t>
            </a:r>
          </a:p>
          <a:p>
            <a:pPr algn="ctr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Settled on Mature Landlords and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GenX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Need Each Other</a:t>
            </a:r>
          </a:p>
          <a:p>
            <a:pPr algn="ctr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Principals – Over 150 Years - Landlords, Investors, Lenders, Investments, Management</a:t>
            </a:r>
          </a:p>
          <a:p>
            <a:pPr algn="ctr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Solution Approved by IRS, Ca. DRE, Harvard</a:t>
            </a:r>
          </a:p>
          <a:p>
            <a:pPr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Accolades in Various Newspapers</a:t>
            </a:r>
          </a:p>
          <a:p>
            <a:pPr algn="ctr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 PAT ANSWERS – EACH JV UNIQUE</a:t>
            </a:r>
          </a:p>
          <a:p>
            <a:pPr algn="ctr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8EABE20-04B2-2240-F5C0-A8C0EF0E8B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24339593"/>
      </p:ext>
    </p:extLst>
  </p:cSld>
  <p:clrMapOvr>
    <a:masterClrMapping/>
  </p:clrMapOvr>
  <p:transition advTm="6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1143001"/>
            <a:ext cx="6400800" cy="762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400" u="sng" dirty="0">
                <a:latin typeface="Calibri" pitchFamily="34" charset="0"/>
                <a:cs typeface="Times New Roman" pitchFamily="18" charset="0"/>
              </a:rPr>
            </a:br>
            <a:br>
              <a:rPr lang="en-US" sz="2400" u="sng" dirty="0">
                <a:latin typeface="Calibri" pitchFamily="34" charset="0"/>
                <a:cs typeface="Times New Roman" pitchFamily="18" charset="0"/>
              </a:rPr>
            </a:br>
            <a:br>
              <a:rPr lang="en-US" sz="3100" u="sng" dirty="0">
                <a:latin typeface="Arial Black" pitchFamily="34" charset="0"/>
                <a:cs typeface="Times New Roman" pitchFamily="18" charset="0"/>
              </a:rPr>
            </a:br>
            <a:r>
              <a:rPr lang="en-US" sz="3100" dirty="0">
                <a:latin typeface="Arial Black" pitchFamily="34" charset="0"/>
                <a:cs typeface="Times New Roman" pitchFamily="18" charset="0"/>
              </a:rPr>
              <a:t>SUMMARY</a:t>
            </a:r>
            <a:br>
              <a:rPr lang="en-US" sz="3100" dirty="0">
                <a:latin typeface="Arial Black" pitchFamily="34" charset="0"/>
                <a:cs typeface="Times New Roman" pitchFamily="18" charset="0"/>
              </a:rPr>
            </a:br>
            <a:br>
              <a:rPr lang="en-US" sz="2400" dirty="0">
                <a:latin typeface="Arial Black" pitchFamily="34" charset="0"/>
                <a:cs typeface="Times New Roman" pitchFamily="18" charset="0"/>
              </a:rPr>
            </a:br>
            <a:br>
              <a:rPr lang="en-US" sz="2400" u="sng" dirty="0">
                <a:latin typeface="Calibri" pitchFamily="34" charset="0"/>
                <a:cs typeface="Times New Roman" pitchFamily="18" charset="0"/>
              </a:rPr>
            </a:br>
            <a:br>
              <a:rPr lang="en-US" sz="2400" u="sng" dirty="0">
                <a:latin typeface="Times New Roman" pitchFamily="18" charset="0"/>
                <a:cs typeface="Times New Roman" pitchFamily="18" charset="0"/>
              </a:rPr>
            </a:b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5867" y="668869"/>
            <a:ext cx="8882031" cy="838200"/>
          </a:xfrm>
        </p:spPr>
        <p:txBody>
          <a:bodyPr>
            <a:noAutofit/>
          </a:bodyPr>
          <a:lstStyle/>
          <a:p>
            <a:pPr marL="452628" indent="-342900" algn="ctr">
              <a:lnSpc>
                <a:spcPct val="120000"/>
              </a:lnSpc>
              <a:buNone/>
            </a:pPr>
            <a:endParaRPr lang="en-US" sz="2400" b="1" u="sng" dirty="0">
              <a:latin typeface="Arial Black" pitchFamily="34" charset="0"/>
              <a:cs typeface="Times New Roman" pitchFamily="18" charset="0"/>
            </a:endParaRPr>
          </a:p>
          <a:p>
            <a:pPr marL="452628" indent="-342900" algn="ctr">
              <a:lnSpc>
                <a:spcPct val="120000"/>
              </a:lnSpc>
              <a:buNone/>
            </a:pPr>
            <a:endParaRPr lang="en-US" sz="2400" b="1" u="sng" dirty="0">
              <a:latin typeface="Arial Black" pitchFamily="34" charset="0"/>
              <a:cs typeface="Times New Roman" pitchFamily="18" charset="0"/>
            </a:endParaRPr>
          </a:p>
          <a:p>
            <a:pPr marL="452628" indent="-342900" algn="ctr">
              <a:lnSpc>
                <a:spcPct val="120000"/>
              </a:lnSpc>
              <a:buNone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452628" indent="-342900" algn="ctr">
              <a:lnSpc>
                <a:spcPct val="120000"/>
              </a:lnSpc>
              <a:buNone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THAT’S THE SOLUTION.    KNOW OF A BETTER ONE?  </a:t>
            </a:r>
          </a:p>
          <a:p>
            <a:pPr marL="452628" indent="-342900" algn="ctr">
              <a:lnSpc>
                <a:spcPct val="120000"/>
              </a:lnSpc>
              <a:buNone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TELL YOUR PROFESSIONAL</a:t>
            </a:r>
          </a:p>
          <a:p>
            <a:pPr marL="452628" indent="-342900" algn="ctr">
              <a:lnSpc>
                <a:spcPct val="120000"/>
              </a:lnSpc>
              <a:buNone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452628" indent="-342900" algn="ctr">
              <a:lnSpc>
                <a:spcPct val="120000"/>
              </a:lnSpc>
              <a:buNone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452628" indent="-342900" algn="ctr">
              <a:lnSpc>
                <a:spcPct val="120000"/>
              </a:lnSpc>
              <a:buNone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HAPPY TO ANSWER ANY AND ALL QUESTIONS</a:t>
            </a:r>
          </a:p>
          <a:p>
            <a:pPr marL="452628" indent="-342900" algn="ctr">
              <a:lnSpc>
                <a:spcPct val="120000"/>
              </a:lnSpc>
              <a:buNone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NO SELLING</a:t>
            </a:r>
          </a:p>
          <a:p>
            <a:pPr marL="452628" indent="-342900" algn="ctr">
              <a:lnSpc>
                <a:spcPct val="120000"/>
              </a:lnSpc>
              <a:buNone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©Covest Properties, Inc. All Rights Reserved</a:t>
            </a: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CB374D5-5CD5-4402-919F-4B555318F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27952" cy="1377107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BB0F066-45AB-3EAF-24BB-B05BDB623D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4941675"/>
      </p:ext>
    </p:extLst>
  </p:cSld>
  <p:clrMapOvr>
    <a:masterClrMapping/>
  </p:clrMapOvr>
  <p:transition advTm="15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 txBox="1">
            <a:spLocks noGrp="1"/>
          </p:cNvSpPr>
          <p:nvPr/>
        </p:nvSpPr>
        <p:spPr bwMode="auto">
          <a:xfrm>
            <a:off x="4648200" y="60960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200" y="1524006"/>
            <a:ext cx="6934200" cy="4038594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en-US" sz="1600" b="1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1600" b="1" dirty="0"/>
              <a:t>WHO WE ARE</a:t>
            </a:r>
            <a:r>
              <a:rPr lang="en-US" sz="1600" dirty="0"/>
              <a:t>: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16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Covest Properties, Inc.   Ca. DRE 01870080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1605 Grand Avenue #6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San Marcos, Ca. 92078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www.covestproperties.com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442-416-3954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©Covest Properties, Inc. All Rights Reserved    DRE 01870080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8882A-EFB8-4CBC-B83C-EB11DFD33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2590800" cy="1524006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9541092-7CC3-A3B3-F414-C56639E57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3550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0"/>
    </mc:Choice>
    <mc:Fallback xmlns="">
      <p:transition spd="slow" advTm="10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917" y="374573"/>
            <a:ext cx="9528360" cy="1035586"/>
          </a:xfrm>
        </p:spPr>
        <p:txBody>
          <a:bodyPr>
            <a:normAutofit fontScale="90000"/>
          </a:bodyPr>
          <a:lstStyle/>
          <a:p>
            <a:pPr marL="0" indent="0" algn="ctr"/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LONG TERM LANDLORDS</a:t>
            </a:r>
            <a:br>
              <a:rPr lang="en-US" sz="2200" dirty="0">
                <a:latin typeface="Arial Black" pitchFamily="34" charset="0"/>
              </a:rPr>
            </a:br>
            <a:b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200" u="sng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 flipH="1">
            <a:off x="3332747" y="666206"/>
            <a:ext cx="162928" cy="444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Times" pitchFamily="18" charset="0"/>
              </a:rPr>
              <a:t>©Covest Properties, Inc. All Rights Reserved</a:t>
            </a:r>
            <a:endParaRPr lang="en-US" dirty="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86DD9-077F-4C0C-8EF1-FE910CC37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" y="76200"/>
            <a:ext cx="2514600" cy="16872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4600" y="4640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96313" y="962526"/>
            <a:ext cx="102228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2000" b="1" dirty="0">
              <a:cs typeface="Arial" pitchFamily="34" charset="0"/>
            </a:endParaRPr>
          </a:p>
          <a:p>
            <a:pPr algn="ctr">
              <a:buNone/>
            </a:pPr>
            <a:r>
              <a:rPr lang="en-US" sz="2000" b="1" dirty="0">
                <a:cs typeface="Arial" pitchFamily="34" charset="0"/>
              </a:rPr>
              <a:t>BEEN THROUGH LANDLORD WRINGER:</a:t>
            </a:r>
          </a:p>
          <a:p>
            <a:pPr algn="ctr">
              <a:buNone/>
            </a:pPr>
            <a:r>
              <a:rPr lang="en-US" sz="2000" b="1" dirty="0">
                <a:cs typeface="Arial" pitchFamily="34" charset="0"/>
              </a:rPr>
              <a:t>TENANTS, ATTORNEYS, REGULATIONS, TIME DEMANDS </a:t>
            </a:r>
          </a:p>
          <a:p>
            <a:pPr algn="ctr">
              <a:buNone/>
            </a:pPr>
            <a:endParaRPr lang="en-US" sz="2000" dirty="0">
              <a:cs typeface="Arial" pitchFamily="34" charset="0"/>
            </a:endParaRPr>
          </a:p>
          <a:p>
            <a:pPr algn="ctr">
              <a:buNone/>
            </a:pPr>
            <a:r>
              <a:rPr lang="en-US" sz="2000" b="1" dirty="0">
                <a:cs typeface="Arial" pitchFamily="34" charset="0"/>
              </a:rPr>
              <a:t>Over Time:</a:t>
            </a:r>
          </a:p>
          <a:p>
            <a:pPr algn="ctr">
              <a:buNone/>
            </a:pPr>
            <a:r>
              <a:rPr lang="en-US" sz="2000" dirty="0">
                <a:cs typeface="Arial" pitchFamily="34" charset="0"/>
              </a:rPr>
              <a:t>Some Stability – More Passive than Active</a:t>
            </a:r>
          </a:p>
          <a:p>
            <a:pPr algn="ctr">
              <a:buNone/>
            </a:pPr>
            <a:r>
              <a:rPr lang="en-US" sz="2000" dirty="0">
                <a:cs typeface="Arial" pitchFamily="34" charset="0"/>
              </a:rPr>
              <a:t>Good Tenants, Few Issues, Maybe Rent Concessions</a:t>
            </a:r>
          </a:p>
          <a:p>
            <a:pPr algn="ctr">
              <a:buNone/>
            </a:pPr>
            <a:endParaRPr lang="en-US" sz="2000" b="1" dirty="0">
              <a:cs typeface="Arial" pitchFamily="34" charset="0"/>
            </a:endParaRPr>
          </a:p>
          <a:p>
            <a:pPr algn="ctr">
              <a:buNone/>
            </a:pPr>
            <a:r>
              <a:rPr lang="en-US" sz="2000" b="1" dirty="0">
                <a:cs typeface="Arial" pitchFamily="34" charset="0"/>
              </a:rPr>
              <a:t>But:</a:t>
            </a:r>
          </a:p>
          <a:p>
            <a:pPr algn="ctr">
              <a:buNone/>
            </a:pPr>
            <a:r>
              <a:rPr lang="en-US" sz="2000" dirty="0">
                <a:cs typeface="Arial" pitchFamily="34" charset="0"/>
              </a:rPr>
              <a:t>Tenants Realize Nothing to Show from Renting  </a:t>
            </a:r>
          </a:p>
          <a:p>
            <a:pPr algn="ctr">
              <a:buNone/>
            </a:pPr>
            <a:r>
              <a:rPr lang="en-US" sz="2000" dirty="0">
                <a:cs typeface="Arial" pitchFamily="34" charset="0"/>
              </a:rPr>
              <a:t>If Opportunity Presented -  Leave </a:t>
            </a:r>
          </a:p>
          <a:p>
            <a:pPr algn="ctr">
              <a:buNone/>
            </a:pPr>
            <a:endParaRPr lang="en-US" sz="2000" b="1" dirty="0">
              <a:cs typeface="Arial" pitchFamily="34" charset="0"/>
            </a:endParaRPr>
          </a:p>
          <a:p>
            <a:pPr algn="ctr">
              <a:buNone/>
            </a:pPr>
            <a:r>
              <a:rPr lang="en-US" sz="2000" b="1" dirty="0">
                <a:cs typeface="Arial" pitchFamily="34" charset="0"/>
              </a:rPr>
              <a:t>APPROACHING DECISION TIME</a:t>
            </a:r>
          </a:p>
          <a:p>
            <a:pPr algn="ctr">
              <a:buNone/>
            </a:pPr>
            <a:endParaRPr lang="en-US" sz="2000" b="1" dirty="0">
              <a:cs typeface="Arial" pitchFamily="34" charset="0"/>
            </a:endParaRPr>
          </a:p>
          <a:p>
            <a:pPr algn="ctr">
              <a:buNone/>
            </a:pPr>
            <a:r>
              <a:rPr lang="en-US" sz="2000" b="1" dirty="0">
                <a:cs typeface="Arial" pitchFamily="34" charset="0"/>
              </a:rPr>
              <a:t>CHOICES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C53E04C-FB1C-A671-B43D-45B0C46D58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3749344"/>
      </p:ext>
    </p:extLst>
  </p:cSld>
  <p:clrMapOvr>
    <a:masterClrMapping/>
  </p:clrMapOvr>
  <p:transition advTm="399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DA175-7A23-4E5D-A65C-5C6B5A51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4" y="438753"/>
            <a:ext cx="10168759" cy="123507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   LANDLORDING OVER</a:t>
            </a:r>
            <a:br>
              <a:rPr lang="en-US" sz="2400" dirty="0">
                <a:latin typeface="Arial Black" panose="020B0A04020102020204" pitchFamily="34" charset="0"/>
              </a:rPr>
            </a:br>
            <a:br>
              <a:rPr lang="en-US" sz="2400" dirty="0">
                <a:latin typeface="Arial Black" panose="020B0A04020102020204" pitchFamily="34" charset="0"/>
              </a:rPr>
            </a:br>
            <a:endParaRPr lang="en-US" sz="15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E28F-4A68-4885-9F73-FBB4FFA7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199" y="1056291"/>
            <a:ext cx="8058807" cy="514810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165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3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1. DO NOTHING - EASIEST </a:t>
            </a:r>
          </a:p>
          <a:p>
            <a:pPr marL="0" indent="0" algn="ctr">
              <a:buNone/>
            </a:pPr>
            <a:endParaRPr lang="en-US" sz="3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300" dirty="0">
                <a:latin typeface="Helvetica" panose="020B0604020202020204" pitchFamily="34" charset="0"/>
                <a:cs typeface="Helvetica" panose="020B0604020202020204" pitchFamily="34" charset="0"/>
              </a:rPr>
              <a:t>Hope for Best / Expect Lots Less</a:t>
            </a:r>
          </a:p>
          <a:p>
            <a:pPr marL="0" indent="0" algn="ctr">
              <a:buNone/>
            </a:pPr>
            <a:r>
              <a:rPr lang="en-US" sz="3300" dirty="0"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</a:p>
          <a:p>
            <a:pPr marL="0" indent="0" algn="ctr">
              <a:buNone/>
            </a:pPr>
            <a:endParaRPr lang="en-US" sz="33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3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2. 1031 EXCHANGE TO ANOTHER PROPERTY</a:t>
            </a:r>
          </a:p>
          <a:p>
            <a:pPr marL="0" indent="0" algn="ctr">
              <a:buNone/>
            </a:pPr>
            <a:endParaRPr lang="en-US" sz="3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3300" dirty="0">
                <a:latin typeface="Helvetica" panose="020B0604020202020204" pitchFamily="34" charset="0"/>
                <a:cs typeface="Helvetica" panose="020B0604020202020204" pitchFamily="34" charset="0"/>
              </a:rPr>
              <a:t>Sales Costs  6-8%</a:t>
            </a:r>
          </a:p>
          <a:p>
            <a:pPr marL="0" indent="0" algn="ctr">
              <a:buNone/>
            </a:pPr>
            <a:r>
              <a:rPr lang="en-US" sz="3300" dirty="0">
                <a:latin typeface="Helvetica" panose="020B0604020202020204" pitchFamily="34" charset="0"/>
                <a:cs typeface="Helvetica" panose="020B0604020202020204" pitchFamily="34" charset="0"/>
              </a:rPr>
              <a:t>1031 Issues </a:t>
            </a:r>
          </a:p>
          <a:p>
            <a:pPr marL="0" indent="0" algn="ctr">
              <a:buNone/>
            </a:pPr>
            <a:r>
              <a:rPr lang="en-US" sz="3300" dirty="0">
                <a:latin typeface="Helvetica" panose="020B0604020202020204" pitchFamily="34" charset="0"/>
                <a:cs typeface="Helvetica" panose="020B0604020202020204" pitchFamily="34" charset="0"/>
              </a:rPr>
              <a:t>No Cash </a:t>
            </a:r>
          </a:p>
          <a:p>
            <a:pPr marL="0" indent="0" algn="ctr">
              <a:buNone/>
            </a:pPr>
            <a:r>
              <a:rPr lang="en-US" sz="3300" dirty="0">
                <a:latin typeface="Helvetica" panose="020B0604020202020204" pitchFamily="34" charset="0"/>
                <a:cs typeface="Helvetica" panose="020B0604020202020204" pitchFamily="34" charset="0"/>
              </a:rPr>
              <a:t>Same Problems </a:t>
            </a:r>
          </a:p>
          <a:p>
            <a:pPr marL="0" indent="0" algn="ctr">
              <a:buNone/>
            </a:pPr>
            <a:r>
              <a:rPr lang="en-US" sz="3300" dirty="0">
                <a:latin typeface="Helvetica" panose="020B0604020202020204" pitchFamily="34" charset="0"/>
                <a:cs typeface="Helvetica" panose="020B0604020202020204" pitchFamily="34" charset="0"/>
              </a:rPr>
              <a:t>New Address</a:t>
            </a:r>
          </a:p>
          <a:p>
            <a:pPr marL="0" indent="0" algn="ctr">
              <a:buNone/>
            </a:pPr>
            <a:endParaRPr lang="en-US" sz="29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5210E1E-AB57-4EE3-AC5F-1108E11C0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57150"/>
            <a:ext cx="2514600" cy="150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18471-D11F-CD4E-65DA-76EA7724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©Covest Properties, Inc. 442 385 4160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1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DA175-7A23-4E5D-A65C-5C6B5A51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     LANDLORDING 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E28F-4A68-4885-9F73-FBB4FFA7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448251"/>
            <a:ext cx="8610600" cy="5044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3. SELL</a:t>
            </a:r>
          </a:p>
          <a:p>
            <a:pPr marL="0" indent="0" algn="ctr"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Smell the Roses</a:t>
            </a:r>
          </a:p>
          <a:p>
            <a:pPr marL="0" indent="0" algn="ctr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But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………</a:t>
            </a:r>
          </a:p>
          <a:p>
            <a:pPr marL="0" indent="0" algn="ctr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Depreciation Re-Capture, Capital Gains, Special Taxes</a:t>
            </a:r>
          </a:p>
          <a:p>
            <a:pPr marL="0" indent="0" algn="ctr">
              <a:buNone/>
            </a:pPr>
            <a:r>
              <a:rPr lang="en-US" sz="2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Maybe Net 35-40% after All Costs </a:t>
            </a:r>
          </a:p>
          <a:p>
            <a:pPr marL="0" indent="0" algn="ctr">
              <a:buNone/>
            </a:pPr>
            <a:endParaRPr lang="en-US" sz="20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Heirs Will </a:t>
            </a:r>
            <a:r>
              <a:rPr lang="en-US" sz="2000" b="1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Inhereit</a:t>
            </a:r>
            <a:r>
              <a:rPr lang="en-US" sz="2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 What’s Left</a:t>
            </a:r>
          </a:p>
          <a:p>
            <a:pPr marL="0" indent="0" algn="ctr">
              <a:buNone/>
            </a:pPr>
            <a:endParaRPr lang="en-US" sz="20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Did You Know You Had A Partner?</a:t>
            </a:r>
          </a:p>
          <a:p>
            <a:pPr marL="0" indent="0" algn="ctr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9728" indent="0" algn="ctr">
              <a:buNone/>
            </a:pP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0575A2B-C0FC-4A18-BEEA-528376BC5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57150"/>
            <a:ext cx="2514600" cy="150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5CDD2-CA18-9B1E-5676-E2E37042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©Covest Properties, Inc. 442 385 4160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4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DA175-7A23-4E5D-A65C-5C6B5A51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LANDLORDING OVER</a:t>
            </a:r>
            <a:endParaRPr lang="en-US" sz="15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E28F-4A68-4885-9F73-FBB4FFA7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159" y="1213945"/>
            <a:ext cx="8592207" cy="514240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0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4. 1031 EXCHANGE TO </a:t>
            </a:r>
          </a:p>
          <a:p>
            <a:pPr marL="0" indent="0" algn="ctr">
              <a:buNone/>
            </a:pPr>
            <a:r>
              <a:rPr lang="en-US" sz="2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DELAWARE STATUTORY TRUST?</a:t>
            </a:r>
          </a:p>
          <a:p>
            <a:pPr marL="0" indent="0" algn="ctr">
              <a:buNone/>
            </a:pPr>
            <a:endParaRPr 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MUST REFURBISH, LIST AND SELL</a:t>
            </a:r>
          </a:p>
          <a:p>
            <a:pPr marL="0" indent="0" algn="ctr">
              <a:buNone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COSTS 19-22% OF Sale Proceeds</a:t>
            </a:r>
          </a:p>
          <a:p>
            <a:pPr marL="0" indent="0" algn="ctr">
              <a:buNone/>
            </a:pPr>
            <a:endParaRPr 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Fees, Fees and More Fees – What’s Left?</a:t>
            </a:r>
          </a:p>
          <a:p>
            <a:pPr algn="ctr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Totally Passive</a:t>
            </a:r>
          </a:p>
          <a:p>
            <a:pPr algn="ctr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Liquidity</a:t>
            </a:r>
          </a:p>
          <a:p>
            <a:pPr algn="ctr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Non-Existent Secondary Market </a:t>
            </a:r>
          </a:p>
          <a:p>
            <a:pPr algn="ctr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Capital May Survive</a:t>
            </a:r>
          </a:p>
          <a:p>
            <a:pPr algn="ctr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 CONTINUE TO RECOMMEND</a:t>
            </a:r>
          </a:p>
          <a:p>
            <a:pPr algn="ctr">
              <a:buNone/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u="sng" dirty="0">
              <a:latin typeface="Arial Black" panose="020B0A040201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65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A98EB25-6547-4653-BF6A-86993F78C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57150"/>
            <a:ext cx="2514600" cy="150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382BC-1D32-9BBB-2A1B-4D508A25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©Covest Properties, Inc. 442 385 4160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8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7FA5D-A797-99F9-B09B-29063DD52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3090485C-D475-F0BC-CFAD-D14D1B38BB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304800"/>
            <a:ext cx="64008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sz="2400" u="sng" dirty="0">
                <a:latin typeface="Arial Black" pitchFamily="34" charset="0"/>
                <a:cs typeface="Times New Roman" pitchFamily="18" charset="0"/>
              </a:rPr>
            </a:br>
            <a:r>
              <a:rPr lang="en-US" sz="2700" dirty="0">
                <a:latin typeface="Arial Black" pitchFamily="34" charset="0"/>
                <a:cs typeface="Times New Roman" pitchFamily="18" charset="0"/>
              </a:rPr>
              <a:t>LANDLORDING OVER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8A84ED36-0973-A010-B7D9-5F54FB6EE07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199" y="990601"/>
            <a:ext cx="8644759" cy="4874171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RESULTS FOR  – LANDLORD – TENANT - HEIRS</a:t>
            </a:r>
          </a:p>
          <a:p>
            <a:pPr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1.DO NOTHING</a:t>
            </a: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LOSE – LOSE – LOSE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2.SELL</a:t>
            </a: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OK – LOSE – LOSE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3.DELAWARE STATUTORY TRUST</a:t>
            </a: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LOSE – LOSE - LOSE</a:t>
            </a:r>
          </a:p>
          <a:p>
            <a:pPr algn="ctr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PROBATE TAKES 10-15% OFF TOP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Research – HEIRS DISSIPATE INHERITANCE IN 1 GENERATION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32559-C5C3-8B82-739E-E611B9C4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©Covest Properties, Inc. 442 385 4160</a:t>
            </a: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6F0F401-42AF-08C8-321F-CDC4DC367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05000"/>
            <a:ext cx="2514600" cy="15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998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304800"/>
            <a:ext cx="64008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sz="2400" u="sng" dirty="0">
                <a:latin typeface="Arial Black" pitchFamily="34" charset="0"/>
                <a:cs typeface="Times New Roman" pitchFamily="18" charset="0"/>
              </a:rPr>
            </a:br>
            <a:r>
              <a:rPr lang="en-US" sz="2700" u="sng" dirty="0">
                <a:latin typeface="Arial Black" pitchFamily="34" charset="0"/>
                <a:cs typeface="Times New Roman" pitchFamily="18" charset="0"/>
              </a:rPr>
              <a:t>LANDLORDING OVER</a:t>
            </a:r>
            <a:endParaRPr lang="en-US" sz="27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90601"/>
            <a:ext cx="8912772" cy="4724401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800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b="1" dirty="0">
                <a:latin typeface="Helvetica" panose="020B0604020202020204" pitchFamily="34" charset="0"/>
                <a:cs typeface="Helvetica" panose="020B0604020202020204" pitchFamily="34" charset="0"/>
              </a:rPr>
              <a:t>Is There a Another Alternative?</a:t>
            </a:r>
            <a:endParaRPr lang="en-US" sz="3000" b="1" dirty="0"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JOINT VENTURE!!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 an Individualized With Existing or 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Covest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Provided Tenant (Using AI)</a:t>
            </a:r>
          </a:p>
          <a:p>
            <a:pPr algn="ctr">
              <a:buNone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JV Solution Where All Can Win</a:t>
            </a:r>
            <a:b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 an Agreement to Govern Their Relationship (IRS 280a Requirement)</a:t>
            </a:r>
            <a:b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Covest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Manages the Relationship</a:t>
            </a:r>
            <a:b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©Covest Properties, Inc. 442 385 4160</a:t>
            </a: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C3E348F-80ED-40EE-B361-D26C4EFA6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4600" cy="15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738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304800"/>
            <a:ext cx="64008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  <a:cs typeface="Times New Roman" pitchFamily="18" charset="0"/>
              </a:rPr>
              <a:t>LANDLORDING OVER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199" y="990601"/>
            <a:ext cx="8360979" cy="5365749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Tenant Buys 10% of Property for Cash – Added to Title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Remaining Equity Becomes Note to Investor – Access Equity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Active Landlord Becomes Passive Investor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Relationship 5 Years and Longer – No Vacancies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Tenant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Covestor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Make ALL Payments on Property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Agreement Spells Out Responsibilities, Penalties and Rewards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Recorded at Close of Escrow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Landlord 	WIN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New Tenant      WIN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Heirs                 WIN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FIXUP/ NO SALE / NO TAXES – COVESTOR PAYS COSTS (3%)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HEIRS HAVE SAME EQUITY AS COVESTOR + NOTE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NEED TO SELL EVER!!!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©Covest Properties, Inc. 442 385 4160</a:t>
            </a: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FF571D9-5CF2-4D7F-9821-5DF87BDEE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72" y="-105000"/>
            <a:ext cx="2514600" cy="1505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917" y="374573"/>
            <a:ext cx="9198183" cy="1035586"/>
          </a:xfrm>
        </p:spPr>
        <p:txBody>
          <a:bodyPr>
            <a:normAutofit fontScale="90000"/>
          </a:bodyPr>
          <a:lstStyle/>
          <a:p>
            <a:pPr marL="0" indent="0" algn="ctr"/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cs typeface="Arial" pitchFamily="34" charset="0"/>
              </a:rPr>
              <a:t>LANDLORDING OVER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200" u="sng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 flipH="1">
            <a:off x="3332747" y="666206"/>
            <a:ext cx="162928" cy="444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" pitchFamily="18" charset="0"/>
              </a:rPr>
              <a:t>©</a:t>
            </a:r>
            <a:r>
              <a:rPr lang="en-US" dirty="0" err="1">
                <a:solidFill>
                  <a:prstClr val="black"/>
                </a:solidFill>
                <a:latin typeface="Times" pitchFamily="18" charset="0"/>
              </a:rPr>
              <a:t>Covest</a:t>
            </a:r>
            <a:r>
              <a:rPr lang="en-US" dirty="0">
                <a:solidFill>
                  <a:prstClr val="black"/>
                </a:solidFill>
                <a:latin typeface="Times" pitchFamily="18" charset="0"/>
              </a:rPr>
              <a:t> Properties, Inc. All Rights Reserved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86DD9-077F-4C0C-8EF1-FE910CC37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26" y="0"/>
            <a:ext cx="2514600" cy="16872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4600" y="4640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5917" y="1410159"/>
            <a:ext cx="901875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“COVESTOR</a:t>
            </a:r>
          </a:p>
          <a:p>
            <a:pPr algn="ctr">
              <a:buNone/>
            </a:pPr>
            <a:endParaRPr lang="en-US" sz="2000" b="1" dirty="0">
              <a:cs typeface="Arial" pitchFamily="34" charset="0"/>
            </a:endParaRP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They’re Long-Term Tenants – Somewhere - Responsible</a:t>
            </a: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 Million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GenX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GenY – (27-56) -  Have Means and Desire to Own</a:t>
            </a:r>
          </a:p>
          <a:p>
            <a:pPr algn="ctr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Realize Rent Payments Getting Them Nowhere</a:t>
            </a: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Fear Lost Wealth Opportunity Home Ownership Provides</a:t>
            </a:r>
          </a:p>
          <a:p>
            <a:pPr algn="ctr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Unable to Qualify for a Conventional Loan</a:t>
            </a: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Debt Ratio, Student Debt, Varying Income, Employment Type)</a:t>
            </a:r>
          </a:p>
          <a:p>
            <a:pPr algn="ctr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itchFamily="34" charset="0"/>
              </a:rPr>
              <a:t>COVEST Provides Potential “</a:t>
            </a:r>
            <a:r>
              <a:rPr lang="en-US" sz="2000" b="1" dirty="0" err="1">
                <a:latin typeface="Arial" panose="020B0604020202020204" pitchFamily="34" charset="0"/>
                <a:cs typeface="Arial" pitchFamily="34" charset="0"/>
              </a:rPr>
              <a:t>Covestors</a:t>
            </a:r>
            <a:r>
              <a:rPr lang="en-US" sz="2000" b="1" dirty="0">
                <a:latin typeface="Arial" panose="020B0604020202020204" pitchFamily="34" charset="0"/>
                <a:cs typeface="Arial" pitchFamily="34" charset="0"/>
              </a:rPr>
              <a:t>” - Landlord Chooses Best</a:t>
            </a:r>
          </a:p>
          <a:p>
            <a:pPr algn="ctr">
              <a:buNone/>
            </a:pPr>
            <a:endParaRPr lang="en-US" sz="2000" b="1" dirty="0"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itchFamily="34" charset="0"/>
              </a:rPr>
              <a:t>COVEST Puts Parties and Transaction Together</a:t>
            </a:r>
          </a:p>
          <a:p>
            <a:pPr algn="ctr">
              <a:buNone/>
            </a:pPr>
            <a:endParaRPr lang="en-US" sz="2000" b="1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B764989-FC92-6E96-24C5-2AD625BBE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0504461"/>
      </p:ext>
    </p:extLst>
  </p:cSld>
  <p:clrMapOvr>
    <a:masterClrMapping/>
  </p:clrMapOvr>
  <p:transition advTm="23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912</Words>
  <Application>Microsoft Office PowerPoint</Application>
  <PresentationFormat>Widescreen</PresentationFormat>
  <Paragraphs>194</Paragraphs>
  <Slides>14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Helvetica</vt:lpstr>
      <vt:lpstr>Times</vt:lpstr>
      <vt:lpstr>Times New Roman</vt:lpstr>
      <vt:lpstr>Wingdings</vt:lpstr>
      <vt:lpstr>Office Theme</vt:lpstr>
      <vt:lpstr>WHAT WE’RE ALL ABOUT  Provide a Proven Solution for Long Term Landlords    OUR ROLE IS ASSISTANCE – NOT SPONSORSHIP  An IRS Solution Where Everyone Has Their Problems Solved   Landlord, Tenant, Successors / Heirs   and   WINS!!!  </vt:lpstr>
      <vt:lpstr>  LONG TERM LANDLORDS   </vt:lpstr>
      <vt:lpstr>   LANDLORDING OVER  </vt:lpstr>
      <vt:lpstr>     LANDLORDING OVER</vt:lpstr>
      <vt:lpstr>LANDLORDING OVER</vt:lpstr>
      <vt:lpstr> LANDLORDING OVER</vt:lpstr>
      <vt:lpstr> LANDLORDING OVER</vt:lpstr>
      <vt:lpstr>LANDLORDING OVER</vt:lpstr>
      <vt:lpstr> LANDLORDING OVER   </vt:lpstr>
      <vt:lpstr>PowerPoint Presentation</vt:lpstr>
      <vt:lpstr>PowerPoint Presentation</vt:lpstr>
      <vt:lpstr>   ABOUT US JOINT VENTURE SPECIALIST FOR LANDLORDS   </vt:lpstr>
      <vt:lpstr>   SUMMARY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irvine</dc:creator>
  <cp:lastModifiedBy>edmund irvine</cp:lastModifiedBy>
  <cp:revision>230</cp:revision>
  <dcterms:created xsi:type="dcterms:W3CDTF">2020-09-12T17:24:39Z</dcterms:created>
  <dcterms:modified xsi:type="dcterms:W3CDTF">2025-08-18T19:11:44Z</dcterms:modified>
</cp:coreProperties>
</file>