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699" r:id="rId2"/>
    <p:sldId id="749" r:id="rId3"/>
    <p:sldId id="750" r:id="rId4"/>
    <p:sldId id="776" r:id="rId5"/>
    <p:sldId id="778" r:id="rId6"/>
    <p:sldId id="779" r:id="rId7"/>
    <p:sldId id="774" r:id="rId8"/>
    <p:sldId id="630" r:id="rId9"/>
  </p:sldIdLst>
  <p:sldSz cx="9144000" cy="5143500" type="screen16x9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4buyersrealty.com" initials="t4" lastIdx="1" clrIdx="0"/>
  <p:cmAuthor id="2" name="ted irvine" initials="ti" lastIdx="1" clrIdx="1"/>
  <p:cmAuthor id="3" name="Michael Penley" initials="MP" lastIdx="2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1"/>
    <a:srgbClr val="ECECEF"/>
    <a:srgbClr val="B4AA99"/>
    <a:srgbClr val="3B2200"/>
    <a:srgbClr val="FFF7EC"/>
    <a:srgbClr val="DEB761"/>
    <a:srgbClr val="A4822E"/>
    <a:srgbClr val="53A548"/>
    <a:srgbClr val="005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6" autoAdjust="0"/>
    <p:restoredTop sz="86395" autoAdjust="0"/>
  </p:normalViewPr>
  <p:slideViewPr>
    <p:cSldViewPr snapToGrid="0" snapToObjects="1">
      <p:cViewPr varScale="1">
        <p:scale>
          <a:sx n="68" d="100"/>
          <a:sy n="68" d="100"/>
        </p:scale>
        <p:origin x="1302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7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38CAEF5-D051-DF43-BF59-39D45960C865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6D6D4EF-9F0B-7244-BEF9-FB5EB9656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6D4EF-9F0B-7244-BEF9-FB5EB9656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1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CONFIDENTIAL – FOR RECIPIENT’S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D4EF-9F0B-7244-BEF9-FB5EB96561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7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CONFIDENTIAL – FOR RECIPIENT’S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D4EF-9F0B-7244-BEF9-FB5EB96561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CONFIDENTIAL – FOR RECIPIENT’S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D4EF-9F0B-7244-BEF9-FB5EB96561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0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CONFIDENTIAL – FOR RECIPIENT’S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D4EF-9F0B-7244-BEF9-FB5EB96561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8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6D4EF-9F0B-7244-BEF9-FB5EB9656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1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CONFIDENTIAL – FOR RECIPIENT’S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D4EF-9F0B-7244-BEF9-FB5EB96561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9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951-FE01-4503-AD50-4A2D030C457F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98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3CC0-A34F-456C-9C72-491B21D5CD2B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EC5A-A9DA-4685-A5D0-70FD356C6E42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6A95-167A-4C20-8517-CA9D0DAE844E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0E70-9CDA-479F-8559-40BEBE3E41C8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A2F-29CB-4562-88DF-68C1472E10BE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3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1633-F256-4545-9FD9-C1A2D558DCB6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9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E57C-D8D3-43F8-88A5-11E3FA38DC90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41C-DBCF-4C54-94FA-61D7EA2635EE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9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8274-9EFF-4503-8D31-5F3663301544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0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B97C-E89F-4C98-8072-B3BFADFA064D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F06F-32B2-480F-99C9-E2CAF8180C24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F6D4-4E6D-5445-83FE-40358BA0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5352" userDrawn="1">
          <p15:clr>
            <a:srgbClr val="F26B43"/>
          </p15:clr>
        </p15:guide>
        <p15:guide id="5" orient="horz" pos="348" userDrawn="1">
          <p15:clr>
            <a:srgbClr val="F26B43"/>
          </p15:clr>
        </p15:guide>
        <p15:guide id="6" orient="horz" pos="29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covestproperti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737235" y="2151698"/>
            <a:ext cx="7924420" cy="2019400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endParaRPr lang="en-US" sz="7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endParaRPr lang="en-US" sz="7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F07DFB-FDAD-43E5-A71F-0F60C8CA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4285" y="4728050"/>
            <a:ext cx="3086100" cy="273844"/>
          </a:xfrm>
        </p:spPr>
        <p:txBody>
          <a:bodyPr/>
          <a:lstStyle/>
          <a:p>
            <a:pPr algn="r">
              <a:defRPr/>
            </a:pPr>
            <a:r>
              <a:rPr lang="en-US" sz="400">
                <a:solidFill>
                  <a:prstClr val="black">
                    <a:tint val="75000"/>
                  </a:prstClr>
                </a:solidFill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solidFill>
                <a:prstClr val="black">
                  <a:tint val="75000"/>
                </a:prst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F92DD-7BB0-4843-8434-32EA90B567CA}"/>
              </a:ext>
            </a:extLst>
          </p:cNvPr>
          <p:cNvSpPr txBox="1"/>
          <p:nvPr/>
        </p:nvSpPr>
        <p:spPr>
          <a:xfrm>
            <a:off x="1656784" y="1530037"/>
            <a:ext cx="57670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C51"/>
                </a:solidFill>
                <a:latin typeface="Avenir Book" panose="02000503020000020003" pitchFamily="2" charset="0"/>
              </a:rPr>
              <a:t>PRESENTS</a:t>
            </a:r>
          </a:p>
          <a:p>
            <a:pPr algn="ctr"/>
            <a:endParaRPr lang="en-US" sz="2000" dirty="0">
              <a:solidFill>
                <a:srgbClr val="002C5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rgbClr val="002C51"/>
                </a:solidFill>
                <a:latin typeface="Avenir Book" panose="02000503020000020003" pitchFamily="2" charset="0"/>
              </a:rPr>
              <a:t>An Overview</a:t>
            </a:r>
          </a:p>
          <a:p>
            <a:pPr algn="ctr"/>
            <a:r>
              <a:rPr lang="en-US" sz="2000" dirty="0">
                <a:solidFill>
                  <a:srgbClr val="002C51"/>
                </a:solidFill>
                <a:latin typeface="Avenir Book" panose="02000503020000020003" pitchFamily="2" charset="0"/>
              </a:rPr>
              <a:t>Of</a:t>
            </a:r>
          </a:p>
          <a:p>
            <a:pPr algn="ctr"/>
            <a:endParaRPr lang="en-US" sz="2000" dirty="0">
              <a:solidFill>
                <a:srgbClr val="002C5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002C51"/>
                </a:solidFill>
                <a:latin typeface="Arial Black" panose="020B0A04020102020204" pitchFamily="34" charset="0"/>
              </a:rPr>
              <a:t>EXIT CHOICES </a:t>
            </a:r>
          </a:p>
          <a:p>
            <a:pPr algn="ctr"/>
            <a:endParaRPr lang="en-US" dirty="0">
              <a:solidFill>
                <a:srgbClr val="002C5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dirty="0">
                <a:solidFill>
                  <a:srgbClr val="002C51"/>
                </a:solidFill>
                <a:latin typeface="Avenir Book" panose="02000503020000020003" pitchFamily="2" charset="0"/>
              </a:rPr>
              <a:t>For</a:t>
            </a:r>
          </a:p>
          <a:p>
            <a:pPr algn="ctr"/>
            <a:endParaRPr lang="en-US" dirty="0">
              <a:solidFill>
                <a:srgbClr val="002C5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002C51"/>
                </a:solidFill>
                <a:latin typeface="Arial Black" panose="020B0A04020102020204" pitchFamily="34" charset="0"/>
              </a:rPr>
              <a:t>LANDLORDS</a:t>
            </a:r>
          </a:p>
          <a:p>
            <a:endParaRPr lang="en-US" sz="3200" dirty="0">
              <a:solidFill>
                <a:srgbClr val="002C51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816EA9-7DC6-84E9-4542-A462D037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434" y="141606"/>
            <a:ext cx="2478821" cy="14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737235" y="2151698"/>
            <a:ext cx="7924420" cy="2019400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E5853-8E7A-4EDE-A4C2-C28E06FC75A7}"/>
              </a:ext>
            </a:extLst>
          </p:cNvPr>
          <p:cNvSpPr txBox="1"/>
          <p:nvPr/>
        </p:nvSpPr>
        <p:spPr>
          <a:xfrm>
            <a:off x="1032095" y="1220639"/>
            <a:ext cx="7502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algn="ctr">
              <a:lnSpc>
                <a:spcPts val="1545"/>
              </a:lnSpc>
            </a:pP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545"/>
              </a:lnSpc>
              <a:buNone/>
            </a:pPr>
            <a:endParaRPr lang="en-US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CB775-03BD-DA44-9D4E-69346C0C019A}"/>
              </a:ext>
            </a:extLst>
          </p:cNvPr>
          <p:cNvSpPr/>
          <p:nvPr/>
        </p:nvSpPr>
        <p:spPr>
          <a:xfrm>
            <a:off x="941560" y="138223"/>
            <a:ext cx="8046991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2C5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Archivo" pitchFamily="2" charset="77"/>
              </a:rPr>
              <a:t>			   </a:t>
            </a:r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000" b="1" dirty="0">
                <a:solidFill>
                  <a:srgbClr val="002C5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Archivo" pitchFamily="2" charset="77"/>
              </a:rPr>
              <a:t>DO NOTHING</a:t>
            </a:r>
            <a:endParaRPr lang="en-US" sz="2000" b="1" i="1" dirty="0">
              <a:solidFill>
                <a:srgbClr val="002C51"/>
              </a:solidFill>
              <a:latin typeface="Arial Black" panose="020B0A04020102020204" pitchFamily="34" charset="0"/>
              <a:ea typeface="Meiryo" panose="020B0604030504040204" pitchFamily="34" charset="-128"/>
              <a:cs typeface="Archivo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5A8E8E-5949-6241-9504-9696233DC0DB}"/>
              </a:ext>
            </a:extLst>
          </p:cNvPr>
          <p:cNvSpPr/>
          <p:nvPr/>
        </p:nvSpPr>
        <p:spPr>
          <a:xfrm>
            <a:off x="487409" y="347472"/>
            <a:ext cx="8046991" cy="501202"/>
          </a:xfrm>
          <a:prstGeom prst="rect">
            <a:avLst/>
          </a:prstGeom>
          <a:noFill/>
          <a:ln>
            <a:solidFill>
              <a:srgbClr val="B4A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C6A706-F3D6-EEC5-5F67-2E674B270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60337"/>
              </p:ext>
            </p:extLst>
          </p:nvPr>
        </p:nvGraphicFramePr>
        <p:xfrm>
          <a:off x="1866900" y="1377156"/>
          <a:ext cx="5410199" cy="3248025"/>
        </p:xfrm>
        <a:graphic>
          <a:graphicData uri="http://schemas.openxmlformats.org/drawingml/2006/table">
            <a:tbl>
              <a:tblPr/>
              <a:tblGrid>
                <a:gridCol w="2424277">
                  <a:extLst>
                    <a:ext uri="{9D8B030D-6E8A-4147-A177-3AD203B41FA5}">
                      <a16:colId xmlns:a16="http://schemas.microsoft.com/office/drawing/2014/main" val="543323526"/>
                    </a:ext>
                  </a:extLst>
                </a:gridCol>
                <a:gridCol w="257024">
                  <a:extLst>
                    <a:ext uri="{9D8B030D-6E8A-4147-A177-3AD203B41FA5}">
                      <a16:colId xmlns:a16="http://schemas.microsoft.com/office/drawing/2014/main" val="4288866615"/>
                    </a:ext>
                  </a:extLst>
                </a:gridCol>
                <a:gridCol w="1345410">
                  <a:extLst>
                    <a:ext uri="{9D8B030D-6E8A-4147-A177-3AD203B41FA5}">
                      <a16:colId xmlns:a16="http://schemas.microsoft.com/office/drawing/2014/main" val="893364811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52877531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    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  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007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Flexiblity of  Property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Tenants Laeve for Ownership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Easier to Finance than Commercial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Vacancy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2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Loan Paydown Creating Equity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Replacements Lesser 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55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Improving?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Vetting Process Poor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257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Supply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Tenants - Not on Same Page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62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SFR Investing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Vacancies -Move Every 2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24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Being "in charge"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Time 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60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 - Cost of Doing Business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Unexpected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36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Lots of "tips" Available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Wife  /Heirs Continuance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66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Mgt. Companies Ineffective / Expensive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16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Issues - Wear and Tear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48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 Equity Access w/o Bank Borrowing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84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Regulations Intrussive and Growing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13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Becomes Landlord?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35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ROI Calculation - Impossible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77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Involvement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0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3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1800225" y="1140142"/>
            <a:ext cx="6197918" cy="2746058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135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55557C8-F054-AA46-A64E-66895BA7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681" y="4758385"/>
            <a:ext cx="3086100" cy="273844"/>
          </a:xfrm>
        </p:spPr>
        <p:txBody>
          <a:bodyPr/>
          <a:lstStyle/>
          <a:p>
            <a:pPr algn="l"/>
            <a:r>
              <a:rPr lang="en-US" sz="400"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4094A-25EC-D076-35DA-75D49F35310A}"/>
              </a:ext>
            </a:extLst>
          </p:cNvPr>
          <p:cNvSpPr txBox="1"/>
          <p:nvPr/>
        </p:nvSpPr>
        <p:spPr>
          <a:xfrm>
            <a:off x="-953834" y="832919"/>
            <a:ext cx="8704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92D57-260E-DD1F-D8ED-0920203332C2}"/>
              </a:ext>
            </a:extLst>
          </p:cNvPr>
          <p:cNvSpPr txBox="1"/>
          <p:nvPr/>
        </p:nvSpPr>
        <p:spPr>
          <a:xfrm>
            <a:off x="998376" y="832919"/>
            <a:ext cx="7221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F5DDFC-F4CC-9B36-9F43-210D6068B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97313"/>
              </p:ext>
            </p:extLst>
          </p:nvPr>
        </p:nvGraphicFramePr>
        <p:xfrm>
          <a:off x="2528888" y="1223963"/>
          <a:ext cx="408622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86241" imgH="2695614" progId="Excel.Sheet.12">
                  <p:embed/>
                </p:oleObj>
              </mc:Choice>
              <mc:Fallback>
                <p:oleObj name="Worksheet" r:id="rId3" imgW="4086241" imgH="26956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888" y="1223963"/>
                        <a:ext cx="4086225" cy="269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1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1FAA118-33B5-854E-A08D-2238487E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681" y="3794760"/>
            <a:ext cx="3086100" cy="1237469"/>
          </a:xfrm>
        </p:spPr>
        <p:txBody>
          <a:bodyPr/>
          <a:lstStyle/>
          <a:p>
            <a:pPr algn="l"/>
            <a:r>
              <a:rPr lang="en-US" sz="400"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BB0F7-6459-CFF7-96E8-2981C964B919}"/>
              </a:ext>
            </a:extLst>
          </p:cNvPr>
          <p:cNvSpPr txBox="1"/>
          <p:nvPr/>
        </p:nvSpPr>
        <p:spPr>
          <a:xfrm>
            <a:off x="819681" y="595424"/>
            <a:ext cx="7494502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algn="ctr">
              <a:lnSpc>
                <a:spcPts val="1545"/>
              </a:lnSpc>
            </a:pPr>
            <a:endParaRPr lang="en-US" sz="2000" b="1" u="sng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algn="ctr">
              <a:lnSpc>
                <a:spcPts val="1545"/>
              </a:lnSpc>
            </a:pPr>
            <a:endParaRPr lang="en-US" sz="2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9728" algn="ctr">
              <a:lnSpc>
                <a:spcPts val="1545"/>
              </a:lnSpc>
            </a:pPr>
            <a:endParaRPr lang="en-US" sz="2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9728" algn="ctr">
              <a:lnSpc>
                <a:spcPts val="1545"/>
              </a:lnSpc>
            </a:pPr>
            <a:endParaRPr lang="en-US" sz="1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545"/>
              </a:lnSpc>
              <a:buNone/>
            </a:pPr>
            <a:endParaRPr lang="en-US" sz="1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4CE769-D2A0-9921-4AB0-3E9317C06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43951"/>
              </p:ext>
            </p:extLst>
          </p:nvPr>
        </p:nvGraphicFramePr>
        <p:xfrm>
          <a:off x="2381061" y="661988"/>
          <a:ext cx="4626321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71834" imgH="3819574" progId="Excel.Sheet.12">
                  <p:embed/>
                </p:oleObj>
              </mc:Choice>
              <mc:Fallback>
                <p:oleObj name="Worksheet" r:id="rId3" imgW="3771834" imgH="38195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061" y="661988"/>
                        <a:ext cx="4626321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30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1800225" y="1140142"/>
            <a:ext cx="6197918" cy="2746058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135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CCB8D-9B42-0D41-8513-B5C9790CF87D}"/>
              </a:ext>
            </a:extLst>
          </p:cNvPr>
          <p:cNvSpPr txBox="1"/>
          <p:nvPr/>
        </p:nvSpPr>
        <p:spPr>
          <a:xfrm>
            <a:off x="944217" y="554203"/>
            <a:ext cx="717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 Exchange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55557C8-F054-AA46-A64E-66895BA7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681" y="4758385"/>
            <a:ext cx="3086100" cy="273844"/>
          </a:xfrm>
        </p:spPr>
        <p:txBody>
          <a:bodyPr/>
          <a:lstStyle/>
          <a:p>
            <a:pPr algn="l"/>
            <a:r>
              <a:rPr lang="en-US" sz="400"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latin typeface="Avenir Book" panose="02000503020000020003" pitchFamily="2" charset="0"/>
            </a:endParaRPr>
          </a:p>
        </p:txBody>
      </p:sp>
      <p:pic>
        <p:nvPicPr>
          <p:cNvPr id="13" name="Picture 2" descr="See related image detail">
            <a:extLst>
              <a:ext uri="{FF2B5EF4-FFF2-40B4-BE49-F238E27FC236}">
                <a16:creationId xmlns:a16="http://schemas.microsoft.com/office/drawing/2014/main" id="{84C907E2-A045-CC4E-8DED-14114DC2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4183" y="4663980"/>
            <a:ext cx="347472" cy="356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193050-5264-EF7E-1416-1462DDC86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22879"/>
              </p:ext>
            </p:extLst>
          </p:nvPr>
        </p:nvGraphicFramePr>
        <p:xfrm>
          <a:off x="2538413" y="1133475"/>
          <a:ext cx="40671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067115" imgH="2876424" progId="Excel.Sheet.12">
                  <p:embed/>
                </p:oleObj>
              </mc:Choice>
              <mc:Fallback>
                <p:oleObj name="Worksheet" r:id="rId4" imgW="4067115" imgH="2876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8413" y="1133475"/>
                        <a:ext cx="406717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05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737235" y="2151698"/>
            <a:ext cx="7924420" cy="2019400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endParaRPr lang="en-US" sz="7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endParaRPr lang="en-US" sz="7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F07DFB-FDAD-43E5-A71F-0F60C8CA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4285" y="4728050"/>
            <a:ext cx="3086100" cy="273844"/>
          </a:xfrm>
        </p:spPr>
        <p:txBody>
          <a:bodyPr/>
          <a:lstStyle/>
          <a:p>
            <a:pPr algn="r">
              <a:defRPr/>
            </a:pPr>
            <a:r>
              <a:rPr lang="en-US" sz="400">
                <a:solidFill>
                  <a:prstClr val="black">
                    <a:tint val="75000"/>
                  </a:prstClr>
                </a:solidFill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solidFill>
                <a:prstClr val="black">
                  <a:tint val="75000"/>
                </a:prst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816EA9-7DC6-84E9-4542-A462D037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70" y="141606"/>
            <a:ext cx="2054915" cy="99913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62248"/>
              </p:ext>
            </p:extLst>
          </p:nvPr>
        </p:nvGraphicFramePr>
        <p:xfrm>
          <a:off x="2433638" y="1042988"/>
          <a:ext cx="42767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6720" imgH="3057496" progId="Excel.Sheet.12">
                  <p:embed/>
                </p:oleObj>
              </mc:Choice>
              <mc:Fallback>
                <p:oleObj name="Worksheet" r:id="rId4" imgW="4276720" imgH="3057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3638" y="1042988"/>
                        <a:ext cx="42767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61D32D-007D-1949-8736-4658BCCAECB9}"/>
              </a:ext>
            </a:extLst>
          </p:cNvPr>
          <p:cNvSpPr txBox="1">
            <a:spLocks/>
          </p:cNvSpPr>
          <p:nvPr/>
        </p:nvSpPr>
        <p:spPr>
          <a:xfrm>
            <a:off x="737235" y="2151698"/>
            <a:ext cx="7924420" cy="2019400"/>
          </a:xfr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endParaRPr lang="en-U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1FAA118-33B5-854E-A08D-2238487E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681" y="4758385"/>
            <a:ext cx="3086100" cy="273844"/>
          </a:xfrm>
        </p:spPr>
        <p:txBody>
          <a:bodyPr/>
          <a:lstStyle/>
          <a:p>
            <a:pPr algn="l"/>
            <a:r>
              <a:rPr lang="en-US" sz="400">
                <a:latin typeface="Avenir Book" panose="02000503020000020003" pitchFamily="2" charset="0"/>
              </a:rPr>
              <a:t>©Covest Properties, Inc. All Rights Reserved</a:t>
            </a:r>
            <a:endParaRPr lang="en-US" sz="400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D1532-8C08-894E-B702-21F2CE136B58}"/>
              </a:ext>
            </a:extLst>
          </p:cNvPr>
          <p:cNvSpPr/>
          <p:nvPr/>
        </p:nvSpPr>
        <p:spPr>
          <a:xfrm>
            <a:off x="-648073" y="313279"/>
            <a:ext cx="93097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002C51"/>
                </a:solidFill>
                <a:latin typeface="Avenir Book" panose="02000503020000020003" pitchFamily="2" charset="0"/>
              </a:rPr>
              <a:t>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E3FF0E-683F-1843-B712-A370E3B08681}"/>
              </a:ext>
            </a:extLst>
          </p:cNvPr>
          <p:cNvSpPr/>
          <p:nvPr/>
        </p:nvSpPr>
        <p:spPr>
          <a:xfrm>
            <a:off x="1268963" y="313279"/>
            <a:ext cx="667355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400" b="1" dirty="0">
                <a:solidFill>
                  <a:srgbClr val="3333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Helvetica" panose="020B0604020202020204" pitchFamily="34" charset="0"/>
              </a:rPr>
              <a:t>JOINT VENTURE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910137-BCBD-FB34-1853-2F3AD42341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752475"/>
          <a:ext cx="579120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91113" imgH="3638501" progId="Excel.Sheet.12">
                  <p:embed/>
                </p:oleObj>
              </mc:Choice>
              <mc:Fallback>
                <p:oleObj name="Worksheet" r:id="rId3" imgW="5791113" imgH="363850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4910137-BCBD-FB34-1853-2F3AD4234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752475"/>
                        <a:ext cx="5791200" cy="36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80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 txBox="1">
            <a:spLocks noGrp="1"/>
          </p:cNvSpPr>
          <p:nvPr/>
        </p:nvSpPr>
        <p:spPr bwMode="auto">
          <a:xfrm>
            <a:off x="3486150" y="4572000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143004"/>
            <a:ext cx="5200650" cy="302894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12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For further information: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2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Covest Properties, Inc.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1605 Grand Avenue #6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San Marcos, Ca. 92078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>
                <a:hlinkClick r:id="rId4"/>
              </a:rPr>
              <a:t>www.covestproperties.com</a:t>
            </a:r>
            <a:endParaRPr lang="en-US" sz="1200" dirty="0"/>
          </a:p>
          <a:p>
            <a:pPr algn="ctr" eaLnBrk="1" hangingPunct="1">
              <a:buFont typeface="Wingdings" pitchFamily="2" charset="2"/>
              <a:buNone/>
            </a:pPr>
            <a:endParaRPr lang="en-US" sz="12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442-385-4160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200" dirty="0"/>
              <a:t>info@covestproperties.com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www.covestproperties.com    All rights Reserved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8882A-EFB8-4CBC-B83C-EB11DFD33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0"/>
            <a:ext cx="1943100" cy="114300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0A53ECF-409F-FC11-BE7E-F6A441508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6396228" y="3538728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55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6"/>
    </mc:Choice>
    <mc:Fallback xmlns="">
      <p:transition spd="slow" advTm="21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13566</TotalTime>
  <Words>261</Words>
  <Application>Microsoft Office PowerPoint</Application>
  <PresentationFormat>On-screen Show (16:9)</PresentationFormat>
  <Paragraphs>82</Paragraphs>
  <Slides>8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Avenir Book</vt:lpstr>
      <vt:lpstr>Calibri</vt:lpstr>
      <vt:lpstr>Calibri Light</vt:lpstr>
      <vt:lpstr>Helvetica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irvine</dc:creator>
  <cp:lastModifiedBy>edmund irvine</cp:lastModifiedBy>
  <cp:revision>450</cp:revision>
  <dcterms:created xsi:type="dcterms:W3CDTF">2021-01-31T19:02:05Z</dcterms:created>
  <dcterms:modified xsi:type="dcterms:W3CDTF">2025-07-08T16:20:24Z</dcterms:modified>
</cp:coreProperties>
</file>