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785" r:id="rId3"/>
    <p:sldId id="779" r:id="rId4"/>
    <p:sldId id="771" r:id="rId5"/>
    <p:sldId id="667" r:id="rId6"/>
    <p:sldId id="425" r:id="rId7"/>
    <p:sldId id="755" r:id="rId8"/>
    <p:sldId id="778" r:id="rId9"/>
    <p:sldId id="777" r:id="rId10"/>
    <p:sldId id="773" r:id="rId11"/>
    <p:sldId id="656" r:id="rId12"/>
    <p:sldId id="670" r:id="rId13"/>
    <p:sldId id="768" r:id="rId14"/>
    <p:sldId id="774" r:id="rId15"/>
    <p:sldId id="780" r:id="rId16"/>
    <p:sldId id="586" r:id="rId17"/>
    <p:sldId id="630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2B26DD1-29CE-41F7-82EC-2B627EF146F7}" v="20" dt="2025-06-20T18:55:38.37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71" autoAdjust="0"/>
    <p:restoredTop sz="94660"/>
  </p:normalViewPr>
  <p:slideViewPr>
    <p:cSldViewPr snapToGrid="0">
      <p:cViewPr varScale="1">
        <p:scale>
          <a:sx n="56" d="100"/>
          <a:sy n="56" d="100"/>
        </p:scale>
        <p:origin x="1452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C22F5A-F794-9DAE-1D1F-721BB1F2E8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08085E-E44B-A46E-97A3-210DCDD329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6864EB-B4E1-D917-E2E1-060F85E18D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10A03-7207-4F85-9E4C-4A2F78BC225A}" type="datetimeFigureOut">
              <a:rPr lang="en-US" smtClean="0"/>
              <a:t>7/8/2025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F462EE-4906-0160-7566-1659A738DD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20AFEC-D1D6-420C-5989-BCC3F69CC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76A79-3AF4-4EEC-937A-3D38BF1E7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793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49750D-69E4-5A53-9EE4-D39C2F20CF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7DF6883-11DF-D5E7-A486-C03B475DCF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785DEB-F4A3-1C7B-DA37-7DB7ECB2C6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10A03-7207-4F85-9E4C-4A2F78BC225A}" type="datetimeFigureOut">
              <a:rPr lang="en-US" smtClean="0"/>
              <a:t>7/8/2025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3B746C-A1BF-704E-BD29-58980FD27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065D0C-4E96-3548-C39F-58E18E90F1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76A79-3AF4-4EEC-937A-3D38BF1E7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5935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A06CDB2-07A9-C665-4972-D4AC53D502D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AF11850-9D09-7A38-1E92-E1DD7BD3D9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A62AD0-BC78-3D1A-C2EB-C486563281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10A03-7207-4F85-9E4C-4A2F78BC225A}" type="datetimeFigureOut">
              <a:rPr lang="en-US" smtClean="0"/>
              <a:t>7/8/2025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C954D2-EAA4-3E8D-DFC4-EC466B5C11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9AB9A4-542E-BDE3-FB48-217B1745A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76A79-3AF4-4EEC-937A-3D38BF1E7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09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DCE27C-D972-EE7E-AC59-D59D01F0BC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6CC11D-4D25-9817-8623-066A090D3F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D3ED6C-E705-EF5C-4A08-C6BB1A0890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10A03-7207-4F85-9E4C-4A2F78BC225A}" type="datetimeFigureOut">
              <a:rPr lang="en-US" smtClean="0"/>
              <a:t>7/8/2025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2DD83C-D118-FC44-44F9-67C92A5106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C52988-24AA-A03D-89EE-7E13841A01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76A79-3AF4-4EEC-937A-3D38BF1E7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86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53453B-EED8-9228-4391-6AA09048A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E90FF3-4F5A-A607-2635-6D2D0A7CA3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4AFD01-F92B-A9C4-28B3-0AAC68DC68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10A03-7207-4F85-9E4C-4A2F78BC225A}" type="datetimeFigureOut">
              <a:rPr lang="en-US" smtClean="0"/>
              <a:t>7/8/2025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ACEAF4-4E9E-53FE-6706-4C9432C0D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DF2B32-6083-E111-6BCF-B98297ECC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76A79-3AF4-4EEC-937A-3D38BF1E7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5112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0B1E9-2BB3-E304-C656-B47BE2A6DD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AECA69-3F14-D718-45A7-CB844E574A0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0AFB5A-8810-D367-CA65-B6F5DA3FDE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0EF712-D3D1-4C89-270B-61A4178A29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10A03-7207-4F85-9E4C-4A2F78BC225A}" type="datetimeFigureOut">
              <a:rPr lang="en-US" smtClean="0"/>
              <a:t>7/8/2025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214C10-84AD-86B5-796C-0D4C2E9BCA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C9F2D4-2261-158B-886B-886232AA07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76A79-3AF4-4EEC-937A-3D38BF1E7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152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458A05-69B3-6C69-8890-212D74F7A5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A37DBF-7FCE-7AB4-2585-03EF952ACA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994E44-377A-9BB5-34EF-3636958C03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B46BF98-1E70-6114-6534-67C9B38E530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55F5B59-982A-D595-1944-C16D9684EDB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32825AA-3C6C-81B2-7B51-85A80CE63D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10A03-7207-4F85-9E4C-4A2F78BC225A}" type="datetimeFigureOut">
              <a:rPr lang="en-US" smtClean="0"/>
              <a:t>7/8/2025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B6910BF-45CE-0289-4D68-258DF5EBE3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71AE033-F579-A6B2-B596-0227EB31E6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76A79-3AF4-4EEC-937A-3D38BF1E7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027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DF9F7D-A922-95F5-3142-34F396DA03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B38612E-DB4F-A31A-9371-8E110E9650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10A03-7207-4F85-9E4C-4A2F78BC225A}" type="datetimeFigureOut">
              <a:rPr lang="en-US" smtClean="0"/>
              <a:t>7/8/2025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E7B371-C8AA-70B4-4BC4-C3B02C1410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27C8F3-77F3-DFA9-FCC2-AC251244CA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76A79-3AF4-4EEC-937A-3D38BF1E7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8015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F797021-567D-A4D6-8D6C-6791EFD308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10A03-7207-4F85-9E4C-4A2F78BC225A}" type="datetimeFigureOut">
              <a:rPr lang="en-US" smtClean="0"/>
              <a:t>7/8/2025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D7FDBCF-40CF-C74B-39B7-3085A1650E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62C4EF-DF4C-1321-89C1-850EB9E959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76A79-3AF4-4EEC-937A-3D38BF1E7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0845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59EED4-D730-DC2E-A319-4ECBECCC97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6C1760-BBF0-F4D1-99C2-AB6BF59AE0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C7EF577-FC7B-1D43-0801-B93F454B58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806867-55C8-CF33-DEB9-E55C94666C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10A03-7207-4F85-9E4C-4A2F78BC225A}" type="datetimeFigureOut">
              <a:rPr lang="en-US" smtClean="0"/>
              <a:t>7/8/2025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D19C9D-51FC-D11A-6FBB-430A980FFF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E97EF2-A7BB-9BFF-12CD-DEC399F5F1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76A79-3AF4-4EEC-937A-3D38BF1E7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985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82D7F5-7C61-F9E6-F0D0-D574344AA2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33CC02B-A67A-23D6-4D76-A645E16F81A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D35D29-38DD-5CA4-EA48-A160578131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5BB464-DFA6-EF98-0F29-E1C3F7C1FF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10A03-7207-4F85-9E4C-4A2F78BC225A}" type="datetimeFigureOut">
              <a:rPr lang="en-US" smtClean="0"/>
              <a:t>7/8/2025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7B63A5-4EF3-C06C-5279-ED0FE81257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65540E-B7C1-D617-2E2B-C61FB54CEE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76A79-3AF4-4EEC-937A-3D38BF1E7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181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5C3C9F1-AD4D-2D3D-6728-648190CBB9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FA43CA-C5A7-EEDD-D431-132089CEFC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BFA5FA-AA25-73E2-4692-87DF47071F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DE10A03-7207-4F85-9E4C-4A2F78BC225A}" type="datetimeFigureOut">
              <a:rPr lang="en-US" smtClean="0"/>
              <a:t>7/8/2025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53FC39-9E66-413C-2A0E-51EBE6B1E6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DAC6EF-AE50-637B-851E-C767F17693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5B76A79-3AF4-4EEC-937A-3D38BF1E7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600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package" Target="../embeddings/Microsoft_Excel_Worksheet1.xlsx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vestproperties.com/" TargetMode="External"/><Relationship Id="rId2" Type="http://schemas.openxmlformats.org/officeDocument/2006/relationships/hyperlink" Target="mailto:covestproperties@yahoo.com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1BED4E-C0B9-E128-9AEF-18C649676B2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br>
              <a:rPr lang="en-US" sz="3600" dirty="0">
                <a:latin typeface="Arial Black" panose="020B0A04020102020204" pitchFamily="34" charset="0"/>
              </a:rPr>
            </a:br>
            <a:endParaRPr lang="en-US" sz="3600" dirty="0">
              <a:latin typeface="Arial Black" panose="020B0A040201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7097007-B421-FAC7-0FF2-A60874C1DD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94294" y="1122363"/>
            <a:ext cx="8873706" cy="4135437"/>
          </a:xfrm>
        </p:spPr>
        <p:txBody>
          <a:bodyPr/>
          <a:lstStyle/>
          <a:p>
            <a:endParaRPr lang="en-US" sz="2800" dirty="0">
              <a:latin typeface="Arial Black" panose="020B0A04020102020204" pitchFamily="34" charset="0"/>
            </a:endParaRPr>
          </a:p>
          <a:p>
            <a:r>
              <a:rPr lang="en-US" sz="2800" dirty="0">
                <a:latin typeface="Arial Black" panose="020B0A04020102020204" pitchFamily="34" charset="0"/>
              </a:rPr>
              <a:t>EMPOWERING LANDLORDS</a:t>
            </a:r>
            <a:br>
              <a:rPr lang="en-US" sz="2800" dirty="0">
                <a:latin typeface="Arial Black" panose="020B0A04020102020204" pitchFamily="34" charset="0"/>
              </a:rPr>
            </a:br>
            <a:endParaRPr lang="en-US" sz="2800" dirty="0">
              <a:latin typeface="Arial Black" panose="020B0A04020102020204" pitchFamily="34" charset="0"/>
            </a:endParaRPr>
          </a:p>
          <a:p>
            <a:r>
              <a:rPr lang="en-US" dirty="0">
                <a:latin typeface="Arial Black" panose="020B0A04020102020204" pitchFamily="34" charset="0"/>
              </a:rPr>
              <a:t>Making Their Lives Better</a:t>
            </a:r>
          </a:p>
          <a:p>
            <a:endParaRPr lang="en-US" dirty="0">
              <a:latin typeface="Arial Black" panose="020B0A04020102020204" pitchFamily="34" charset="0"/>
            </a:endParaRPr>
          </a:p>
          <a:p>
            <a:r>
              <a:rPr lang="en-US" dirty="0">
                <a:latin typeface="Arial Black" panose="020B0A04020102020204" pitchFamily="34" charset="0"/>
              </a:rPr>
              <a:t>While</a:t>
            </a:r>
          </a:p>
          <a:p>
            <a:br>
              <a:rPr lang="en-US" dirty="0">
                <a:latin typeface="Arial Black" panose="020B0A04020102020204" pitchFamily="34" charset="0"/>
              </a:rPr>
            </a:br>
            <a:r>
              <a:rPr lang="en-US" dirty="0">
                <a:latin typeface="Arial Black" panose="020B0A04020102020204" pitchFamily="34" charset="0"/>
              </a:rPr>
              <a:t>Improving Their Business Results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4727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0B0F43-6FB0-A600-CBEE-CF43EBED34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>
            <a:extLst>
              <a:ext uri="{FF2B5EF4-FFF2-40B4-BE49-F238E27FC236}">
                <a16:creationId xmlns:a16="http://schemas.microsoft.com/office/drawing/2014/main" id="{9809E4E9-2A79-FA24-866D-1BE2D7DBBEFE}"/>
              </a:ext>
            </a:extLst>
          </p:cNvPr>
          <p:cNvSpPr txBox="1">
            <a:spLocks noGrp="1"/>
          </p:cNvSpPr>
          <p:nvPr/>
        </p:nvSpPr>
        <p:spPr bwMode="auto">
          <a:xfrm>
            <a:off x="4648200" y="6096000"/>
            <a:ext cx="2895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 eaLnBrk="1" hangingPunct="1">
              <a:defRPr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01051C7-171E-6525-1138-BA8206F051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©Covest Properties, Inc. All Rights Reserved</a:t>
            </a:r>
            <a:endParaRPr lang="en-US" dirty="0"/>
          </a:p>
        </p:txBody>
      </p:sp>
      <p:pic>
        <p:nvPicPr>
          <p:cNvPr id="5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C97F7AF7-CAC8-06DD-7A1D-2CA9D8654C0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38" y="-1"/>
            <a:ext cx="1968208" cy="111935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2A565FF-6794-C69C-DA05-A2F20E9CD4E9}"/>
              </a:ext>
            </a:extLst>
          </p:cNvPr>
          <p:cNvSpPr txBox="1"/>
          <p:nvPr/>
        </p:nvSpPr>
        <p:spPr>
          <a:xfrm>
            <a:off x="2920042" y="410600"/>
            <a:ext cx="6185138" cy="53553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/>
              <a:t>TRANSACTION STAGES / ACTIONS			</a:t>
            </a:r>
          </a:p>
          <a:p>
            <a:r>
              <a:rPr lang="en-US" dirty="0"/>
              <a:t>	1		</a:t>
            </a:r>
          </a:p>
          <a:p>
            <a:r>
              <a:rPr lang="en-US" dirty="0"/>
              <a:t>LANDLORD			</a:t>
            </a:r>
          </a:p>
          <a:p>
            <a:r>
              <a:rPr lang="en-US" dirty="0"/>
              <a:t>Landlord Signs Commitment			</a:t>
            </a:r>
          </a:p>
          <a:p>
            <a:r>
              <a:rPr lang="en-US" dirty="0"/>
              <a:t>Landlord Completes Worksheets			</a:t>
            </a:r>
          </a:p>
          <a:p>
            <a:r>
              <a:rPr lang="en-US" dirty="0"/>
              <a:t>Reviews Applicants (Videos)			</a:t>
            </a:r>
          </a:p>
          <a:p>
            <a:r>
              <a:rPr lang="en-US" dirty="0"/>
              <a:t>Applicant Chosen			</a:t>
            </a:r>
          </a:p>
          <a:p>
            <a:r>
              <a:rPr lang="en-US" dirty="0"/>
              <a:t>	2		</a:t>
            </a:r>
          </a:p>
          <a:p>
            <a:r>
              <a:rPr lang="en-US" dirty="0"/>
              <a:t> Meet at Property			</a:t>
            </a:r>
          </a:p>
          <a:p>
            <a:r>
              <a:rPr lang="en-US" dirty="0"/>
              <a:t>Go Over Terms / Conditions			</a:t>
            </a:r>
          </a:p>
          <a:p>
            <a:r>
              <a:rPr lang="en-US" dirty="0"/>
              <a:t> Construct Agreement - Paralegals			</a:t>
            </a:r>
          </a:p>
          <a:p>
            <a:r>
              <a:rPr lang="en-US" dirty="0"/>
              <a:t>Agreement Approval - Both Parties			</a:t>
            </a:r>
          </a:p>
          <a:p>
            <a:r>
              <a:rPr lang="en-US" dirty="0"/>
              <a:t>	3		</a:t>
            </a:r>
          </a:p>
          <a:p>
            <a:r>
              <a:rPr lang="en-US" dirty="0"/>
              <a:t>Transaction Coordinator Completes			</a:t>
            </a:r>
          </a:p>
          <a:p>
            <a:r>
              <a:rPr lang="en-US" dirty="0"/>
              <a:t>Good Faith $ to Escrow			</a:t>
            </a:r>
          </a:p>
          <a:p>
            <a:r>
              <a:rPr lang="en-US" dirty="0"/>
              <a:t>Conditions Cleared			</a:t>
            </a:r>
          </a:p>
          <a:p>
            <a:r>
              <a:rPr lang="en-US" dirty="0"/>
              <a:t>COE			</a:t>
            </a:r>
          </a:p>
          <a:p>
            <a:r>
              <a:rPr lang="en-US" dirty="0"/>
              <a:t>Agreement Recorded			</a:t>
            </a:r>
          </a:p>
          <a:p>
            <a:r>
              <a:rPr lang="en-US" dirty="0" err="1"/>
              <a:t>Covestor</a:t>
            </a:r>
            <a:r>
              <a:rPr lang="en-US" dirty="0"/>
              <a:t> Added to Title			</a:t>
            </a:r>
          </a:p>
        </p:txBody>
      </p:sp>
    </p:spTree>
    <p:extLst>
      <p:ext uri="{BB962C8B-B14F-4D97-AF65-F5344CB8AC3E}">
        <p14:creationId xmlns:p14="http://schemas.microsoft.com/office/powerpoint/2010/main" val="1978841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1210"/>
    </mc:Choice>
    <mc:Fallback xmlns="">
      <p:transition spd="slow" advTm="11121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 txBox="1">
            <a:spLocks noGrp="1"/>
          </p:cNvSpPr>
          <p:nvPr/>
        </p:nvSpPr>
        <p:spPr bwMode="auto">
          <a:xfrm>
            <a:off x="4648200" y="6096000"/>
            <a:ext cx="2895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 eaLnBrk="1" hangingPunct="1">
              <a:defRPr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895600" y="1457740"/>
            <a:ext cx="6400800" cy="4104861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en-US" sz="1600" dirty="0"/>
              <a:t> 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©Covest Properties, Inc. All Rights Reserved</a:t>
            </a:r>
            <a:endParaRPr lang="en-US" dirty="0"/>
          </a:p>
        </p:txBody>
      </p:sp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5546A3FA-09E5-424B-88F1-5C1DBC76418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668" y="-1"/>
            <a:ext cx="2532335" cy="196327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8E556EF-45FA-46C5-9871-050D33A70904}"/>
              </a:ext>
            </a:extLst>
          </p:cNvPr>
          <p:cNvSpPr txBox="1"/>
          <p:nvPr/>
        </p:nvSpPr>
        <p:spPr>
          <a:xfrm>
            <a:off x="1223682" y="322263"/>
            <a:ext cx="10132940" cy="55879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endParaRPr lang="en-US" sz="2400" dirty="0"/>
          </a:p>
          <a:p>
            <a:pPr algn="ctr">
              <a:lnSpc>
                <a:spcPct val="150000"/>
              </a:lnSpc>
            </a:pPr>
            <a:endParaRPr lang="en-US" sz="2400" dirty="0"/>
          </a:p>
          <a:p>
            <a:pPr algn="ctr">
              <a:lnSpc>
                <a:spcPct val="150000"/>
              </a:lnSpc>
            </a:pPr>
            <a:r>
              <a:rPr lang="en-US" sz="2400" b="1" dirty="0"/>
              <a:t>NOTE CREATED IN PROCESS FOR LANDLORD LIQUIDITY / USE</a:t>
            </a:r>
          </a:p>
          <a:p>
            <a:pPr algn="ctr">
              <a:lnSpc>
                <a:spcPct val="150000"/>
              </a:lnSpc>
            </a:pPr>
            <a:endParaRPr lang="en-US" sz="2400" dirty="0"/>
          </a:p>
          <a:p>
            <a:pPr algn="ctr"/>
            <a:r>
              <a:rPr lang="en-US" sz="2400" b="1" dirty="0"/>
              <a:t>IF</a:t>
            </a:r>
            <a:r>
              <a:rPr lang="en-US" sz="2000" b="1" dirty="0"/>
              <a:t> </a:t>
            </a:r>
            <a:r>
              <a:rPr lang="en-US" sz="2400" b="1" dirty="0" err="1"/>
              <a:t>Covestor</a:t>
            </a:r>
            <a:r>
              <a:rPr lang="en-US" sz="2400" b="1" dirty="0"/>
              <a:t> “Defaults”……………… Could Lose Investment + Equity Gain</a:t>
            </a:r>
          </a:p>
          <a:p>
            <a:pPr algn="ctr"/>
            <a:r>
              <a:rPr lang="en-US" sz="2400" dirty="0"/>
              <a:t>(“Forced Disposition” in </a:t>
            </a:r>
            <a:r>
              <a:rPr lang="en-US" sz="2400" b="1" dirty="0"/>
              <a:t>Agreement</a:t>
            </a:r>
            <a:r>
              <a:rPr lang="en-US" sz="2400" dirty="0"/>
              <a:t>)</a:t>
            </a:r>
            <a:endParaRPr lang="en-US" sz="2000" dirty="0"/>
          </a:p>
          <a:p>
            <a:pPr algn="ctr">
              <a:lnSpc>
                <a:spcPct val="150000"/>
              </a:lnSpc>
            </a:pPr>
            <a:r>
              <a:rPr lang="en-US" sz="2400" b="1" dirty="0" err="1"/>
              <a:t>Covest</a:t>
            </a:r>
            <a:r>
              <a:rPr lang="en-US" sz="2400" b="1" dirty="0"/>
              <a:t> Guarantees Performance for Duration and a Re-purchases If Possible</a:t>
            </a:r>
          </a:p>
          <a:p>
            <a:pPr algn="ctr">
              <a:lnSpc>
                <a:spcPct val="150000"/>
              </a:lnSpc>
            </a:pPr>
            <a:endParaRPr lang="en-US" sz="2000" dirty="0"/>
          </a:p>
          <a:p>
            <a:pPr algn="ctr">
              <a:lnSpc>
                <a:spcPct val="150000"/>
              </a:lnSpc>
            </a:pPr>
            <a:r>
              <a:rPr lang="en-US" sz="2400" b="1" dirty="0"/>
              <a:t>UNHAPPY . CHALLENGED LANDLORD………..GONE</a:t>
            </a:r>
          </a:p>
          <a:p>
            <a:pPr algn="ctr">
              <a:lnSpc>
                <a:spcPct val="150000"/>
              </a:lnSpc>
            </a:pP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441199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1210"/>
    </mc:Choice>
    <mc:Fallback xmlns="">
      <p:transition spd="slow" advTm="11121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015092" y="136525"/>
            <a:ext cx="5923956" cy="1075531"/>
          </a:xfrm>
        </p:spPr>
        <p:txBody>
          <a:bodyPr>
            <a:normAutofit fontScale="90000"/>
          </a:bodyPr>
          <a:lstStyle/>
          <a:p>
            <a:pPr algn="ctr" eaLnBrk="1" hangingPunct="1"/>
            <a:br>
              <a:rPr lang="en-US" sz="2400" b="1" u="sng" dirty="0">
                <a:latin typeface="Calibri" pitchFamily="34" charset="0"/>
                <a:cs typeface="Times New Roman" pitchFamily="18" charset="0"/>
              </a:rPr>
            </a:br>
            <a:r>
              <a:rPr lang="en-US" sz="2400" b="1" u="sng" dirty="0">
                <a:latin typeface="Calibri" pitchFamily="34" charset="0"/>
                <a:cs typeface="Times New Roman" pitchFamily="18" charset="0"/>
              </a:rPr>
              <a:t>NOTE CREATION</a:t>
            </a:r>
            <a:br>
              <a:rPr lang="en-US" sz="2400" u="sng" dirty="0">
                <a:latin typeface="Arial Black" panose="020B0A04020102020204" pitchFamily="34" charset="0"/>
                <a:cs typeface="Times New Roman" pitchFamily="18" charset="0"/>
              </a:rPr>
            </a:br>
            <a:br>
              <a:rPr lang="en-US" sz="2400" u="sng" dirty="0">
                <a:latin typeface="Calibri" pitchFamily="34" charset="0"/>
                <a:cs typeface="Times New Roman" pitchFamily="18" charset="0"/>
              </a:rPr>
            </a:br>
            <a:endParaRPr lang="en-US" sz="1800" u="sng" dirty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981200" y="1905000"/>
            <a:ext cx="8229600" cy="3810001"/>
          </a:xfrm>
        </p:spPr>
        <p:txBody>
          <a:bodyPr>
            <a:normAutofit/>
          </a:bodyPr>
          <a:lstStyle/>
          <a:p>
            <a:pPr algn="ctr" eaLnBrk="1" hangingPunct="1">
              <a:buFont typeface="Wingdings" pitchFamily="2" charset="2"/>
              <a:buNone/>
            </a:pPr>
            <a:endParaRPr lang="en-US" sz="18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sz="1800" dirty="0">
              <a:latin typeface="Calibri" pitchFamily="34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sz="2400" dirty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©Covest Properties, Inc. All Rights Reserved</a:t>
            </a:r>
            <a:endParaRPr lang="en-US" dirty="0"/>
          </a:p>
        </p:txBody>
      </p:sp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DFFADD94-9BAD-4B8D-8FF2-F8DA10AB814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2501153" cy="2164975"/>
          </a:xfrm>
          <a:prstGeom prst="rect">
            <a:avLst/>
          </a:prstGeom>
        </p:spPr>
      </p:pic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76DB82D4-7DA1-80F1-6395-E75A88B87F3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015093" y="1013216"/>
          <a:ext cx="6680946" cy="52351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3" imgW="4181349" imgH="3276619" progId="Excel.Sheet.12">
                  <p:embed/>
                </p:oleObj>
              </mc:Choice>
              <mc:Fallback>
                <p:oleObj name="Worksheet" r:id="rId3" imgW="4181349" imgH="3276619" progId="Excel.Sheet.12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76DB82D4-7DA1-80F1-6395-E75A88B87F3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015093" y="1013216"/>
                        <a:ext cx="6680946" cy="523518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22777600"/>
      </p:ext>
    </p:extLst>
  </p:cSld>
  <p:clrMapOvr>
    <a:masterClrMapping/>
  </p:clrMapOvr>
  <p:transition advTm="65930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85C8A5-28FE-9DB4-10E8-0AF37F9770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CACE4F-FB90-614B-B473-E4BDBB1F65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9347" y="1551214"/>
            <a:ext cx="10769253" cy="468735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>
                <a:latin typeface="Arial Black" panose="020B0A04020102020204" pitchFamily="34" charset="0"/>
              </a:rPr>
              <a:t> </a:t>
            </a:r>
          </a:p>
          <a:p>
            <a:pPr marL="0" indent="0" algn="ctr">
              <a:buNone/>
            </a:pPr>
            <a:endParaRPr lang="en-US" dirty="0">
              <a:latin typeface="Arial Black" panose="020B0A040201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778311-BE3B-66F7-E317-E7CFF9F05F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©Covest Properties, Inc. All Rights Reserved DRE 01870080</a:t>
            </a:r>
            <a:endParaRPr lang="en-US" dirty="0"/>
          </a:p>
        </p:txBody>
      </p:sp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C75E373C-1E77-19FB-A43E-C69755A09B3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585544" y="690563"/>
          <a:ext cx="7157545" cy="5476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5696005" imgH="5476778" progId="Excel.Sheet.8">
                  <p:embed/>
                </p:oleObj>
              </mc:Choice>
              <mc:Fallback>
                <p:oleObj name="Worksheet" r:id="rId2" imgW="5696005" imgH="5476778" progId="Excel.Sheet.8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C75E373C-1E77-19FB-A43E-C69755A09B3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585544" y="690563"/>
                        <a:ext cx="7157545" cy="54768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 descr="Logo, company name&#10;&#10;Description automatically generated">
            <a:extLst>
              <a:ext uri="{FF2B5EF4-FFF2-40B4-BE49-F238E27FC236}">
                <a16:creationId xmlns:a16="http://schemas.microsoft.com/office/drawing/2014/main" id="{EB8055C0-E69E-3C60-4A89-7E23EA55618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765739" cy="1072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92542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727534-6462-11E1-C068-6070D4C645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>
            <a:extLst>
              <a:ext uri="{FF2B5EF4-FFF2-40B4-BE49-F238E27FC236}">
                <a16:creationId xmlns:a16="http://schemas.microsoft.com/office/drawing/2014/main" id="{7AD4B1EE-DBB5-E264-D52F-8798F5CCFD48}"/>
              </a:ext>
            </a:extLst>
          </p:cNvPr>
          <p:cNvSpPr txBox="1">
            <a:spLocks noGrp="1"/>
          </p:cNvSpPr>
          <p:nvPr/>
        </p:nvSpPr>
        <p:spPr bwMode="auto">
          <a:xfrm>
            <a:off x="4648200" y="6096000"/>
            <a:ext cx="2895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 eaLnBrk="1" hangingPunct="1">
              <a:defRPr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027BCC9-BB40-1AD1-077C-BE12DA392C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©Covest Properties, Inc. All Rights Reserved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01C5539-3FED-F6F2-5F6A-7209F2036BC2}"/>
              </a:ext>
            </a:extLst>
          </p:cNvPr>
          <p:cNvSpPr txBox="1"/>
          <p:nvPr/>
        </p:nvSpPr>
        <p:spPr>
          <a:xfrm>
            <a:off x="1986455" y="387616"/>
            <a:ext cx="8639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ACTUAL  AGREEMENT – 15 PAGES </a:t>
            </a:r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FEC57724-811C-D4C7-7913-3653803555E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352675" y="941388"/>
          <a:ext cx="7486650" cy="4972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7487412" imgH="4971517" progId="Excel.Sheet.12">
                  <p:embed/>
                </p:oleObj>
              </mc:Choice>
              <mc:Fallback>
                <p:oleObj name="Worksheet" r:id="rId2" imgW="7487412" imgH="4971517" progId="Excel.Sheet.12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FEC57724-811C-D4C7-7913-3653803555E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352675" y="941388"/>
                        <a:ext cx="7486650" cy="49720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00958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1210"/>
    </mc:Choice>
    <mc:Fallback xmlns="">
      <p:transition spd="slow" advTm="11121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D804AD-8890-25B0-EBC5-14CBD57E78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>
            <a:extLst>
              <a:ext uri="{FF2B5EF4-FFF2-40B4-BE49-F238E27FC236}">
                <a16:creationId xmlns:a16="http://schemas.microsoft.com/office/drawing/2014/main" id="{D29F64A8-23B7-FF96-6D01-9ACF4204CF66}"/>
              </a:ext>
            </a:extLst>
          </p:cNvPr>
          <p:cNvSpPr txBox="1">
            <a:spLocks noGrp="1"/>
          </p:cNvSpPr>
          <p:nvPr/>
        </p:nvSpPr>
        <p:spPr bwMode="auto">
          <a:xfrm>
            <a:off x="4648200" y="6096000"/>
            <a:ext cx="2895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 eaLnBrk="1" hangingPunct="1">
              <a:defRPr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2" name="Rectangle 3">
            <a:extLst>
              <a:ext uri="{FF2B5EF4-FFF2-40B4-BE49-F238E27FC236}">
                <a16:creationId xmlns:a16="http://schemas.microsoft.com/office/drawing/2014/main" id="{0F3091D6-A2D2-08BA-E0D4-5E61E2E38E5E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2895600" y="1457740"/>
            <a:ext cx="6400800" cy="4104861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en-US" sz="1600" dirty="0"/>
              <a:t> 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1C68D78-B54E-8E29-1C1C-470AA3C19E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©Covest Properties, Inc. All Rights Reserved</a:t>
            </a:r>
            <a:endParaRPr lang="en-US" dirty="0"/>
          </a:p>
        </p:txBody>
      </p:sp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D8506F66-0072-5E37-D4CD-3E25ED81D06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669" y="0"/>
            <a:ext cx="1671638" cy="119044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E9C33B8-7859-F7EC-145F-012859A660FB}"/>
              </a:ext>
            </a:extLst>
          </p:cNvPr>
          <p:cNvSpPr txBox="1"/>
          <p:nvPr/>
        </p:nvSpPr>
        <p:spPr>
          <a:xfrm>
            <a:off x="724620" y="304800"/>
            <a:ext cx="10863036" cy="73422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endParaRPr lang="en-US" sz="2000" b="1" dirty="0"/>
          </a:p>
          <a:p>
            <a:pPr algn="ctr">
              <a:lnSpc>
                <a:spcPct val="150000"/>
              </a:lnSpc>
            </a:pPr>
            <a:r>
              <a:rPr lang="en-US" sz="2400" b="1" dirty="0">
                <a:latin typeface="Aptos Black" panose="020B0004020202020204" pitchFamily="34" charset="0"/>
              </a:rPr>
              <a:t>SIX THINGS THAT MAKE THE JOINT VENTURE SUPERIOR</a:t>
            </a:r>
          </a:p>
          <a:p>
            <a:pPr algn="ctr">
              <a:lnSpc>
                <a:spcPct val="150000"/>
              </a:lnSpc>
            </a:pPr>
            <a:endParaRPr lang="en-US" sz="2400" dirty="0"/>
          </a:p>
          <a:p>
            <a:pPr algn="ctr">
              <a:lnSpc>
                <a:spcPct val="150000"/>
              </a:lnSpc>
            </a:pP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NO NEED TO FIX, LIST AND SELL –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NO TAX ISSUES</a:t>
            </a:r>
          </a:p>
          <a:p>
            <a:pPr algn="ctr">
              <a:lnSpc>
                <a:spcPct val="150000"/>
              </a:lnSpc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INVESTMENT PROBLEMS GONE -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PERMANENTLY</a:t>
            </a:r>
          </a:p>
          <a:p>
            <a:pPr algn="ctr">
              <a:lnSpc>
                <a:spcPct val="150000"/>
              </a:lnSpc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SUPERIOR FINANCIAL OUTCOMES </a:t>
            </a:r>
          </a:p>
          <a:p>
            <a:pPr algn="ctr">
              <a:lnSpc>
                <a:spcPct val="150000"/>
              </a:lnSpc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NOTE USE FOR ANY PURPOSE – EXPANSION, ETC. </a:t>
            </a:r>
          </a:p>
          <a:p>
            <a:pPr algn="ctr">
              <a:lnSpc>
                <a:spcPct val="150000"/>
              </a:lnSpc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EVERY SOLUTION IS INDIVIDUALIZED – COST (3%) PAID BY COVESTOR</a:t>
            </a:r>
          </a:p>
          <a:p>
            <a:pPr algn="ctr">
              <a:lnSpc>
                <a:spcPct val="150000"/>
              </a:lnSpc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COVESTOR PERFORMANCE  GUARANTEED BY COVEST PROPERTIES </a:t>
            </a:r>
          </a:p>
          <a:p>
            <a:pPr algn="ctr">
              <a:lnSpc>
                <a:spcPct val="150000"/>
              </a:lnSpc>
            </a:pPr>
            <a:endParaRPr lang="en-US" sz="2000" b="1" dirty="0"/>
          </a:p>
          <a:p>
            <a:pPr algn="ctr">
              <a:lnSpc>
                <a:spcPct val="150000"/>
              </a:lnSpc>
            </a:pPr>
            <a:endParaRPr lang="en-US" sz="2000" b="1" dirty="0"/>
          </a:p>
          <a:p>
            <a:pPr algn="ctr">
              <a:lnSpc>
                <a:spcPct val="150000"/>
              </a:lnSpc>
            </a:pPr>
            <a:endParaRPr lang="en-US" sz="2000" dirty="0"/>
          </a:p>
          <a:p>
            <a:pPr algn="ctr">
              <a:lnSpc>
                <a:spcPct val="150000"/>
              </a:lnSpc>
            </a:pP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4043173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1210"/>
    </mc:Choice>
    <mc:Fallback xmlns="">
      <p:transition spd="slow" advTm="11121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980764" y="876301"/>
            <a:ext cx="6400800" cy="838200"/>
          </a:xfrm>
        </p:spPr>
        <p:txBody>
          <a:bodyPr>
            <a:normAutofit/>
          </a:bodyPr>
          <a:lstStyle/>
          <a:p>
            <a:pPr algn="ctr" eaLnBrk="1" hangingPunct="1"/>
            <a:br>
              <a:rPr lang="en-US" sz="2400" dirty="0">
                <a:latin typeface="Calibri" pitchFamily="34" charset="0"/>
                <a:cs typeface="Times New Roman" pitchFamily="18" charset="0"/>
              </a:rPr>
            </a:br>
            <a:r>
              <a:rPr lang="en-US" sz="2800" dirty="0">
                <a:latin typeface="Arial Black" pitchFamily="34" charset="0"/>
                <a:cs typeface="Times New Roman" pitchFamily="18" charset="0"/>
              </a:rPr>
              <a:t>APPROVED and LEGAL?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358152" y="1714501"/>
            <a:ext cx="9556376" cy="441960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endParaRPr lang="en-US" sz="2000" dirty="0">
              <a:latin typeface="Calibri" pitchFamily="34" charset="0"/>
              <a:cs typeface="Calibri" pitchFamily="34" charset="0"/>
            </a:endParaRPr>
          </a:p>
          <a:p>
            <a:pPr algn="ctr">
              <a:buNone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California Association of Realtors Legal Services Memorandum – March, 11, 2008</a:t>
            </a:r>
          </a:p>
          <a:p>
            <a:pPr algn="ctr">
              <a:buNone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26 U.S.C. §280A  - IRS Code 280A</a:t>
            </a:r>
          </a:p>
          <a:p>
            <a:pPr algn="ctr" eaLnBrk="1" hangingPunct="1">
              <a:buFont typeface="Wingdings" pitchFamily="2" charset="2"/>
              <a:buNone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Covest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 Properties – Licensed California Real Estate Broker 17 Years (Ca, DRE 01870080)</a:t>
            </a:r>
          </a:p>
          <a:p>
            <a:pPr algn="ctr" eaLnBrk="1" hangingPunct="1">
              <a:buFont typeface="Wingdings" pitchFamily="2" charset="2"/>
              <a:buNone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Andrew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Sirkin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, Attorney at Law – Nationally Known TIC / Equity Share Authority </a:t>
            </a:r>
          </a:p>
          <a:p>
            <a:pPr algn="ctr" eaLnBrk="1" hangingPunct="1">
              <a:buFont typeface="Wingdings" pitchFamily="2" charset="2"/>
              <a:buNone/>
            </a:pPr>
            <a:endParaRPr lang="en-US" sz="2000" dirty="0">
              <a:latin typeface="Calibri" pitchFamily="34" charset="0"/>
              <a:cs typeface="Calibri" pitchFamily="34" charset="0"/>
            </a:endParaRPr>
          </a:p>
          <a:p>
            <a:pPr algn="ctr" eaLnBrk="1" hangingPunct="1">
              <a:buFont typeface="Wingdings" pitchFamily="2" charset="2"/>
              <a:buNone/>
            </a:pPr>
            <a:endParaRPr lang="en-US" sz="2000" dirty="0">
              <a:latin typeface="Calibri" pitchFamily="34" charset="0"/>
              <a:cs typeface="Calibri" pitchFamily="34" charset="0"/>
            </a:endParaRPr>
          </a:p>
          <a:p>
            <a:pPr algn="ctr" eaLnBrk="1" hangingPunct="1">
              <a:buFont typeface="Wingdings" pitchFamily="2" charset="2"/>
              <a:buNone/>
            </a:pPr>
            <a:endParaRPr lang="en-US" sz="1800" b="1" dirty="0">
              <a:latin typeface="Calibri" pitchFamily="34" charset="0"/>
              <a:cs typeface="Times New Roman" pitchFamily="18" charset="0"/>
            </a:endParaRPr>
          </a:p>
          <a:p>
            <a:pPr algn="ctr" eaLnBrk="1" hangingPunct="1">
              <a:buFont typeface="Wingdings" pitchFamily="2" charset="2"/>
              <a:buNone/>
            </a:pPr>
            <a:endParaRPr lang="en-US" sz="1800" b="1" u="sng" dirty="0">
              <a:latin typeface="Calibri" pitchFamily="34" charset="0"/>
              <a:cs typeface="Times New Roman" pitchFamily="18" charset="0"/>
            </a:endParaRPr>
          </a:p>
          <a:p>
            <a:pPr algn="ctr" eaLnBrk="1" hangingPunct="1">
              <a:buFont typeface="Wingdings" pitchFamily="2" charset="2"/>
              <a:buNone/>
            </a:pPr>
            <a:endParaRPr lang="en-US" sz="1800" b="1" u="sng" dirty="0">
              <a:latin typeface="Calibri" pitchFamily="34" charset="0"/>
              <a:cs typeface="Times New Roman" pitchFamily="18" charset="0"/>
            </a:endParaRPr>
          </a:p>
          <a:p>
            <a:pPr algn="ctr" eaLnBrk="1" hangingPunct="1">
              <a:buFont typeface="Wingdings" pitchFamily="2" charset="2"/>
              <a:buNone/>
            </a:pPr>
            <a:endParaRPr lang="en-US" sz="1800" dirty="0">
              <a:latin typeface="Calibri" pitchFamily="34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sz="1800" dirty="0">
              <a:latin typeface="Calibri" pitchFamily="34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sz="2400" dirty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©Covest Properties, Inc. All Rights Reserved</a:t>
            </a:r>
            <a:endParaRPr lang="en-US" dirty="0"/>
          </a:p>
        </p:txBody>
      </p:sp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BD806D34-A123-4F6A-80B1-9F2D3044C45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2980765" cy="2003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118793"/>
      </p:ext>
    </p:extLst>
  </p:cSld>
  <p:clrMapOvr>
    <a:masterClrMapping/>
  </p:clrMapOvr>
  <p:transition advTm="48399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 txBox="1">
            <a:spLocks noGrp="1"/>
          </p:cNvSpPr>
          <p:nvPr/>
        </p:nvSpPr>
        <p:spPr bwMode="auto">
          <a:xfrm>
            <a:off x="4648200" y="6096000"/>
            <a:ext cx="2895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 eaLnBrk="1" hangingPunct="1">
              <a:defRPr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191986" y="304801"/>
            <a:ext cx="10060731" cy="5791200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LIFE IS CHOICES</a:t>
            </a:r>
            <a:endParaRPr lang="en-US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ctr" eaLnBrk="1" hangingPunct="1">
              <a:lnSpc>
                <a:spcPct val="100000"/>
              </a:lnSpc>
              <a:buFont typeface="Wingdings" pitchFamily="2" charset="2"/>
              <a:buAutoNum type="arabicPeriod"/>
            </a:pPr>
            <a:r>
              <a:rPr lang="en-US" sz="2000" dirty="0">
                <a:latin typeface="Calibri" pitchFamily="34" charset="0"/>
                <a:cs typeface="Calibri" pitchFamily="34" charset="0"/>
              </a:rPr>
              <a:t>CONTINUE AS A RENTAL WITH PROBLEMS</a:t>
            </a:r>
          </a:p>
          <a:p>
            <a:pPr marL="0" indent="0" algn="ctr" eaLnBrk="1" hangingPunct="1">
              <a:lnSpc>
                <a:spcPct val="100000"/>
              </a:lnSpc>
              <a:buNone/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GRIND – NO LIFE IMPROVEMENT!!</a:t>
            </a:r>
          </a:p>
          <a:p>
            <a:pPr marL="0" indent="0" algn="ctr" eaLnBrk="1" hangingPunct="1">
              <a:buNone/>
            </a:pP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en-US" sz="2000" b="1" dirty="0">
                <a:latin typeface="Calibri" pitchFamily="34" charset="0"/>
                <a:cs typeface="Calibri" pitchFamily="34" charset="0"/>
              </a:rPr>
              <a:t>2. 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LET US HELP CREATE JOINT VENTURE </a:t>
            </a:r>
            <a:r>
              <a:rPr lang="en-US" sz="2000">
                <a:latin typeface="Calibri" pitchFamily="34" charset="0"/>
                <a:cs typeface="Calibri" pitchFamily="34" charset="0"/>
              </a:rPr>
              <a:t>– LIFE IMPROVEMENT/ 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NO PROBLEMS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EVERYONE WINS!!!!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 algn="ctr">
              <a:lnSpc>
                <a:spcPct val="150000"/>
              </a:lnSpc>
              <a:buNone/>
            </a:pP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lnSpc>
                <a:spcPct val="150000"/>
              </a:lnSpc>
              <a:buNone/>
            </a:pP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en-US" sz="2400" dirty="0">
                <a:hlinkClick r:id="rId2"/>
              </a:rPr>
              <a:t>covestproperties@yahoo.com</a:t>
            </a:r>
            <a:r>
              <a:rPr lang="en-US" sz="2400" dirty="0"/>
              <a:t> </a:t>
            </a:r>
          </a:p>
          <a:p>
            <a:pPr algn="ctr">
              <a:buNone/>
            </a:pPr>
            <a:r>
              <a:rPr lang="en-US" sz="2400" dirty="0"/>
              <a:t>442 472 9538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en-US" sz="2600" dirty="0">
                <a:hlinkClick r:id="rId3"/>
              </a:rPr>
              <a:t>www.covestproperties.com</a:t>
            </a:r>
            <a:endParaRPr lang="en-US" sz="2600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©Covest Properties, Inc. All Rights Reserved    DRE 01870080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9B8882A-EFB8-4CBC-B83C-EB11DFD3347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4171" y="-124282"/>
            <a:ext cx="2590800" cy="1524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5503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126"/>
    </mc:Choice>
    <mc:Fallback xmlns="">
      <p:transition spd="slow" advTm="21126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90F45D-F1E9-CE26-F239-27E5D1926A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338032-D954-1705-74E9-7B6AF6FDE4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66122" y="472966"/>
            <a:ext cx="9269963" cy="6879166"/>
          </a:xfrm>
        </p:spPr>
        <p:txBody>
          <a:bodyPr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en-US" sz="2000" b="1" kern="100" dirty="0">
                <a:solidFill>
                  <a:prstClr val="black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RESIDENTIAL LANDLORDS UNDERSTAND”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en-US" sz="2000" b="1" kern="100" dirty="0">
                <a:solidFill>
                  <a:prstClr val="black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Rentals Are Not Conservative – Risks are Real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PROS: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en-US" sz="2000" b="1" kern="100" dirty="0">
                <a:solidFill>
                  <a:prstClr val="black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Tax Benefits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1031 Exchanges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en-US" sz="2000" b="1" kern="100" dirty="0">
                <a:solidFill>
                  <a:prstClr val="black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Appreciation</a:t>
            </a:r>
            <a:endParaRPr kumimoji="0" lang="en-US" sz="2000" b="1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CONS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en-US" sz="2000" b="1" kern="100" dirty="0">
                <a:solidFill>
                  <a:prstClr val="black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Lack of Liquidity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Rising Costs – Taxes, Insurance, Maintenance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Difficult Tenants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Declining Neighborhoods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Tax Code Uncertainty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Upkeep</a:t>
            </a:r>
          </a:p>
          <a:p>
            <a:pPr marL="109728" indent="0" algn="ctr">
              <a:lnSpc>
                <a:spcPts val="1545"/>
              </a:lnSpc>
              <a:buNone/>
            </a:pPr>
            <a:endParaRPr lang="en-US" sz="20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09728" indent="0" algn="ctr">
              <a:lnSpc>
                <a:spcPts val="1545"/>
              </a:lnSpc>
              <a:buNone/>
            </a:pPr>
            <a:endParaRPr lang="en-US" sz="20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09728" indent="0" algn="ctr">
              <a:lnSpc>
                <a:spcPts val="1545"/>
              </a:lnSpc>
              <a:buNone/>
            </a:pPr>
            <a:endParaRPr lang="en-US" sz="20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09728" indent="0" algn="ctr">
              <a:lnSpc>
                <a:spcPts val="1545"/>
              </a:lnSpc>
              <a:buNone/>
            </a:pPr>
            <a:endParaRPr lang="en-US" sz="20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5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20FE99BB-8969-5FE8-26CE-686137A0A6D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866122" cy="1474238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98AC440-D459-CA1C-210A-F59B4E38B9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©Covest Properties, Inc. All Rights Reserved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61778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5342"/>
    </mc:Choice>
    <mc:Fallback xmlns="">
      <p:transition spd="slow" advTm="85342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6051BE-8C47-0EDB-4C70-F6402684D7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>
            <a:extLst>
              <a:ext uri="{FF2B5EF4-FFF2-40B4-BE49-F238E27FC236}">
                <a16:creationId xmlns:a16="http://schemas.microsoft.com/office/drawing/2014/main" id="{AD58D13D-5BDC-24C4-99B0-780342961417}"/>
              </a:ext>
            </a:extLst>
          </p:cNvPr>
          <p:cNvSpPr txBox="1">
            <a:spLocks noGrp="1"/>
          </p:cNvSpPr>
          <p:nvPr/>
        </p:nvSpPr>
        <p:spPr bwMode="auto">
          <a:xfrm>
            <a:off x="4648200" y="6096000"/>
            <a:ext cx="2895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 eaLnBrk="1" hangingPunct="1">
              <a:defRPr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4D7C885-C85A-84E6-020F-ADACA549BA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©Covest Properties, Inc. All Rights Reserved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628F7F-CFA0-B214-B4A8-8C13B609F514}"/>
              </a:ext>
            </a:extLst>
          </p:cNvPr>
          <p:cNvSpPr txBox="1"/>
          <p:nvPr/>
        </p:nvSpPr>
        <p:spPr>
          <a:xfrm>
            <a:off x="1608083" y="630621"/>
            <a:ext cx="9616965" cy="56015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62% Landlords- Unhappy – Few Alternatives / Stuck</a:t>
            </a:r>
          </a:p>
          <a:p>
            <a:pPr algn="ctr">
              <a:buNone/>
            </a:pPr>
            <a:r>
              <a:rPr lang="en-US" sz="2000" dirty="0">
                <a:cs typeface="Arial" pitchFamily="34" charset="0"/>
              </a:rPr>
              <a:t>NON-FINANCIAL COSTS:</a:t>
            </a:r>
          </a:p>
          <a:p>
            <a:pPr algn="ctr">
              <a:buNone/>
            </a:pPr>
            <a:r>
              <a:rPr lang="en-US" sz="2000" dirty="0">
                <a:cs typeface="Arial" pitchFamily="34" charset="0"/>
              </a:rPr>
              <a:t>ANXIETIES, FRUSTRATIONS, PRESSURES, TIME</a:t>
            </a:r>
          </a:p>
          <a:p>
            <a:pPr algn="ctr">
              <a:buNone/>
            </a:pPr>
            <a:r>
              <a:rPr lang="en-US" sz="2000" dirty="0">
                <a:cs typeface="Arial" pitchFamily="34" charset="0"/>
              </a:rPr>
              <a:t>TENANT ATTITUDES</a:t>
            </a:r>
          </a:p>
          <a:p>
            <a:pPr algn="ctr">
              <a:buNone/>
            </a:pPr>
            <a:r>
              <a:rPr lang="en-US" sz="2000" dirty="0">
                <a:cs typeface="Arial" pitchFamily="34" charset="0"/>
              </a:rPr>
              <a:t>LATE / UNPAID RENTS</a:t>
            </a:r>
          </a:p>
          <a:p>
            <a:pPr algn="ctr">
              <a:buNone/>
            </a:pPr>
            <a:endParaRPr lang="en-US" sz="2000" dirty="0">
              <a:cs typeface="Arial" pitchFamily="34" charset="0"/>
            </a:endParaRPr>
          </a:p>
          <a:p>
            <a:pPr algn="ctr">
              <a:buNone/>
            </a:pPr>
            <a:r>
              <a:rPr lang="en-US" sz="2000" dirty="0">
                <a:cs typeface="Arial" pitchFamily="34" charset="0"/>
              </a:rPr>
              <a:t>TURNOVER / VACANCY PROBLEMS     </a:t>
            </a:r>
          </a:p>
          <a:p>
            <a:pPr algn="ctr">
              <a:buNone/>
            </a:pPr>
            <a:r>
              <a:rPr lang="en-US" sz="2000" dirty="0">
                <a:cs typeface="Arial" pitchFamily="34" charset="0"/>
              </a:rPr>
              <a:t>REGULATIONS INCREASING – NO RELIEF</a:t>
            </a:r>
          </a:p>
          <a:p>
            <a:pPr algn="ctr">
              <a:buNone/>
            </a:pPr>
            <a:endParaRPr lang="en-US" sz="2400" b="1" dirty="0">
              <a:cs typeface="Arial" pitchFamily="34" charset="0"/>
            </a:endParaRPr>
          </a:p>
          <a:p>
            <a:pPr algn="ctr">
              <a:buNone/>
            </a:pPr>
            <a:r>
              <a:rPr lang="en-US" sz="2400" b="1" dirty="0">
                <a:cs typeface="Arial" pitchFamily="34" charset="0"/>
              </a:rPr>
              <a:t>3 </a:t>
            </a:r>
            <a:r>
              <a:rPr lang="en-US" sz="2000" b="1" dirty="0">
                <a:cs typeface="Arial" pitchFamily="34" charset="0"/>
              </a:rPr>
              <a:t>PROPERTIES -  THEY OWNED ME!</a:t>
            </a:r>
          </a:p>
          <a:p>
            <a:pPr algn="ctr">
              <a:buNone/>
            </a:pPr>
            <a:r>
              <a:rPr lang="en-US" sz="3200" b="1" dirty="0">
                <a:cs typeface="Arial" pitchFamily="34" charset="0"/>
              </a:rPr>
              <a:t>I HATED BEING A LANDLORD!!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More Leaving Than Starting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WHO IS ADVOCATING BECOMING A LANDLORD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(No One)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 descr="Logo, company name&#10;&#10;Description automatically generated">
            <a:extLst>
              <a:ext uri="{FF2B5EF4-FFF2-40B4-BE49-F238E27FC236}">
                <a16:creationId xmlns:a16="http://schemas.microsoft.com/office/drawing/2014/main" id="{19AE9D66-1AE2-749B-5BFF-C2F8C744701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668" y="-1"/>
            <a:ext cx="1963703" cy="1502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4589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1210"/>
    </mc:Choice>
    <mc:Fallback xmlns="">
      <p:transition spd="slow" advTm="11121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FCA550-88AD-9BB5-5813-A6F8414C56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>
            <a:extLst>
              <a:ext uri="{FF2B5EF4-FFF2-40B4-BE49-F238E27FC236}">
                <a16:creationId xmlns:a16="http://schemas.microsoft.com/office/drawing/2014/main" id="{A21D7B64-B1E4-E65B-EAE8-CA93FDB5DD66}"/>
              </a:ext>
            </a:extLst>
          </p:cNvPr>
          <p:cNvSpPr txBox="1">
            <a:spLocks noGrp="1"/>
          </p:cNvSpPr>
          <p:nvPr/>
        </p:nvSpPr>
        <p:spPr bwMode="auto">
          <a:xfrm>
            <a:off x="4648200" y="6096000"/>
            <a:ext cx="2895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 eaLnBrk="1" hangingPunct="1">
              <a:defRPr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B7FEA81-C549-DA8F-9958-FCDFE4926E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©Covest Properties, Inc. All Rights Reserved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0FC2874-F8F5-6969-3660-AB1CD234F925}"/>
              </a:ext>
            </a:extLst>
          </p:cNvPr>
          <p:cNvSpPr txBox="1"/>
          <p:nvPr/>
        </p:nvSpPr>
        <p:spPr>
          <a:xfrm>
            <a:off x="1488674" y="739409"/>
            <a:ext cx="9715500" cy="83048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WHAT TO DO???</a:t>
            </a:r>
          </a:p>
          <a:p>
            <a:pPr algn="ctr">
              <a:lnSpc>
                <a:spcPct val="150000"/>
              </a:lnSpc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CHANGE YOUR RENTAL</a:t>
            </a:r>
          </a:p>
          <a:p>
            <a:pPr algn="ctr">
              <a:lnSpc>
                <a:spcPct val="150000"/>
              </a:lnSpc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INTO </a:t>
            </a:r>
          </a:p>
          <a:p>
            <a:pPr algn="ctr">
              <a:lnSpc>
                <a:spcPct val="150000"/>
              </a:lnSpc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YOUR JOINT VENTURE</a:t>
            </a:r>
          </a:p>
          <a:p>
            <a:pPr algn="ctr">
              <a:lnSpc>
                <a:spcPct val="150000"/>
              </a:lnSpc>
            </a:pP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SELECT RENTERS BECOME OWNERS</a:t>
            </a:r>
          </a:p>
          <a:p>
            <a:pPr algn="ctr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(Restrictions) </a:t>
            </a:r>
          </a:p>
          <a:p>
            <a:pPr algn="ctr">
              <a:lnSpc>
                <a:spcPct val="150000"/>
              </a:lnSpc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Cash Influences Their Behavior</a:t>
            </a:r>
          </a:p>
          <a:p>
            <a:pPr algn="ctr">
              <a:lnSpc>
                <a:spcPct val="150000"/>
              </a:lnSpc>
            </a:pP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MAKES YOUR LIFE MUCH EASIER</a:t>
            </a:r>
          </a:p>
          <a:p>
            <a:pPr algn="ctr">
              <a:lnSpc>
                <a:spcPct val="150000"/>
              </a:lnSpc>
            </a:pP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NO COST TO LANDLORD</a:t>
            </a:r>
          </a:p>
          <a:p>
            <a:pPr algn="ctr">
              <a:lnSpc>
                <a:spcPct val="150000"/>
              </a:lnSpc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buFont typeface="Wingdings" pitchFamily="2" charset="2"/>
              <a:buNone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20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endParaRPr lang="en-US" sz="2800" b="1" dirty="0">
              <a:latin typeface="Arial Black" pitchFamily="34" charset="0"/>
            </a:endParaRPr>
          </a:p>
          <a:p>
            <a:pPr algn="ctr">
              <a:lnSpc>
                <a:spcPct val="150000"/>
              </a:lnSpc>
            </a:pPr>
            <a:endParaRPr lang="en-US" b="1" dirty="0">
              <a:latin typeface="Helvetica" pitchFamily="2" charset="0"/>
            </a:endParaRPr>
          </a:p>
        </p:txBody>
      </p:sp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31EDBA70-FFA5-CA6B-8DF2-D35B771DB7D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0629" y="152400"/>
            <a:ext cx="1921330" cy="1366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600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1210"/>
    </mc:Choice>
    <mc:Fallback xmlns="">
      <p:transition spd="slow" advTm="11121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120F77-0CD9-4BFB-ACAB-0438CDE1D8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5834" y="472966"/>
            <a:ext cx="9780251" cy="6879166"/>
          </a:xfrm>
        </p:spPr>
        <p:txBody>
          <a:bodyPr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WHAT IS A JOINT VENTURE (JV) IN REAL ESTATE?</a:t>
            </a:r>
            <a:endParaRPr kumimoji="0" lang="en-US" sz="2400" b="0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en-US" sz="2000" kern="100" dirty="0">
                <a:solidFill>
                  <a:prstClr val="black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Two </a:t>
            </a:r>
            <a:r>
              <a:rPr kumimoji="0" lang="en-US" sz="20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or more entities pool their resources for a desired result</a:t>
            </a:r>
            <a:r>
              <a:rPr lang="en-US" sz="2000" kern="100" dirty="0">
                <a:solidFill>
                  <a:prstClr val="black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. </a:t>
            </a:r>
            <a:r>
              <a:rPr kumimoji="0" lang="en-US" sz="20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Each party maintains their own identity while working together.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en-US" sz="2000" kern="100" dirty="0">
                <a:solidFill>
                  <a:prstClr val="black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E</a:t>
            </a:r>
            <a:r>
              <a:rPr kumimoji="0" lang="en-US" sz="20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ach entity lacks something the other party possesses.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en-US" sz="2000" kern="100" dirty="0">
                <a:solidFill>
                  <a:prstClr val="black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Negotiated with </a:t>
            </a:r>
            <a:r>
              <a:rPr kumimoji="0" lang="en-US" sz="20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specificity as to obligations, rewards and risks that are agreed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109728" indent="0" algn="ctr">
              <a:lnSpc>
                <a:spcPts val="1545"/>
              </a:lnSpc>
              <a:buNone/>
            </a:pPr>
            <a:endParaRPr lang="en-US" dirty="0">
              <a:latin typeface="Arial Black" pitchFamily="34" charset="0"/>
              <a:ea typeface="Times New Roman" panose="02020603050405020304" pitchFamily="18" charset="0"/>
              <a:cs typeface="Helvetica" panose="020B0604020202020204" pitchFamily="34" charset="0"/>
            </a:endParaRPr>
          </a:p>
        </p:txBody>
      </p:sp>
      <p:pic>
        <p:nvPicPr>
          <p:cNvPr id="5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5546A3FA-09E5-424B-88F1-5C1DBC76418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866122" cy="1474238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A6B66E3-514F-0085-E505-EA4D3BB888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©Covest Properties, Inc. All Rights Reserved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940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5342"/>
    </mc:Choice>
    <mc:Fallback xmlns="">
      <p:transition spd="slow" advTm="85342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 txBox="1">
            <a:spLocks noGrp="1"/>
          </p:cNvSpPr>
          <p:nvPr/>
        </p:nvSpPr>
        <p:spPr bwMode="auto">
          <a:xfrm>
            <a:off x="4648200" y="6096000"/>
            <a:ext cx="2895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 eaLnBrk="1" hangingPunct="1">
              <a:defRPr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213945" y="662152"/>
            <a:ext cx="11114688" cy="5694198"/>
          </a:xfrm>
        </p:spPr>
        <p:txBody>
          <a:bodyPr>
            <a:normAutofit/>
          </a:bodyPr>
          <a:lstStyle/>
          <a:p>
            <a:pPr algn="ctr" eaLnBrk="1" hangingPunct="1">
              <a:buFont typeface="Wingdings" pitchFamily="2" charset="2"/>
              <a:buNone/>
            </a:pPr>
            <a:endParaRPr lang="en-US" sz="1600" dirty="0"/>
          </a:p>
          <a:p>
            <a:pPr algn="ctr" eaLnBrk="1" hangingPunct="1">
              <a:buFont typeface="Wingdings" pitchFamily="2" charset="2"/>
              <a:buNone/>
            </a:pPr>
            <a:r>
              <a:rPr lang="en-US" sz="2400" b="1" kern="100" dirty="0">
                <a:latin typeface="Arial Black" panose="020B0A040201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WHAT DOES A JOINT VENTURE DO?</a:t>
            </a:r>
            <a:endParaRPr lang="en-US" sz="2200" kern="100" dirty="0"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en-US" sz="2200" kern="100" dirty="0"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Eliminates Applicant Issues + Disparities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en-US" sz="2200" kern="100" dirty="0"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Establishes  Mutual Respect</a:t>
            </a:r>
          </a:p>
          <a:p>
            <a:pPr marL="0" marR="0" algn="ctr">
              <a:buNone/>
            </a:pPr>
            <a:r>
              <a:rPr lang="en-US" sz="2200" kern="100" dirty="0"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Eliminates Vacancies and Turnover</a:t>
            </a:r>
          </a:p>
          <a:p>
            <a:pPr marL="0" marR="0" algn="ctr">
              <a:buNone/>
            </a:pPr>
            <a:r>
              <a:rPr lang="en-US" sz="2200" kern="100" dirty="0"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Provides No-Cost Property Management on Site</a:t>
            </a:r>
          </a:p>
          <a:p>
            <a:pPr marL="0" marR="0" algn="ctr">
              <a:buNone/>
            </a:pPr>
            <a:r>
              <a:rPr lang="en-US" sz="2200" kern="100" dirty="0"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Eliminates Out-of-Pocket Costs</a:t>
            </a:r>
          </a:p>
          <a:p>
            <a:pPr marL="0" marR="0" algn="ctr">
              <a:buNone/>
            </a:pPr>
            <a:r>
              <a:rPr lang="en-US" sz="2200" b="1" kern="100" dirty="0"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ENABLES UNLIMITED EXPANSION</a:t>
            </a:r>
          </a:p>
          <a:p>
            <a:pPr marL="0" algn="ctr">
              <a:buNone/>
            </a:pPr>
            <a:r>
              <a:rPr lang="en-US" sz="2200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Provides Instant Financial Flexibility</a:t>
            </a:r>
          </a:p>
          <a:p>
            <a:pPr marL="0" marR="0" algn="ctr">
              <a:buNone/>
            </a:pPr>
            <a:r>
              <a:rPr lang="en-US" sz="2200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Makes More Money</a:t>
            </a:r>
          </a:p>
          <a:p>
            <a:pPr marL="0" marR="0" algn="ctr">
              <a:buNone/>
            </a:pPr>
            <a:endParaRPr lang="en-US" sz="2200" kern="100" dirty="0"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0" algn="ctr">
              <a:buNone/>
            </a:pPr>
            <a:r>
              <a:rPr lang="en-US" sz="2000" kern="100" dirty="0">
                <a:latin typeface="Arial Black" panose="020B0A040201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Never List / Sell or 1031into Del Statutory Trust</a:t>
            </a:r>
          </a:p>
          <a:p>
            <a:pPr marL="0" marR="0" algn="ctr">
              <a:buNone/>
            </a:pPr>
            <a:endParaRPr lang="en-US" sz="2900" kern="100" dirty="0"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en-US" sz="3200" b="1" dirty="0"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en-US" sz="3200" b="1" dirty="0"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en-US" sz="3200" b="1" dirty="0"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en-US" sz="3200" b="1" dirty="0"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en-US" sz="3200" b="1" u="sng" dirty="0">
              <a:latin typeface="Aptos Black" panose="020B00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buFont typeface="Wingdings" pitchFamily="2" charset="2"/>
              <a:buNone/>
            </a:pPr>
            <a:endParaRPr lang="en-US" sz="3200" dirty="0">
              <a:cs typeface="Helvetica" panose="020B0604020202020204" pitchFamily="34" charset="0"/>
            </a:endParaRPr>
          </a:p>
          <a:p>
            <a:pPr algn="ctr" eaLnBrk="1" hangingPunct="1">
              <a:buFont typeface="Wingdings" pitchFamily="2" charset="2"/>
              <a:buNone/>
            </a:pPr>
            <a:endParaRPr lang="en-US" sz="8000" dirty="0">
              <a:cs typeface="Helvetica" panose="020B0604020202020204" pitchFamily="34" charset="0"/>
            </a:endParaRPr>
          </a:p>
        </p:txBody>
      </p:sp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5546A3FA-09E5-424B-88F1-5C1DBC76418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742" y="263486"/>
            <a:ext cx="1995288" cy="1590447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271B400-AFC9-6403-5C4D-4089A4F604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©Covest Properties, Inc. All Rights Reserved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3437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082"/>
    </mc:Choice>
    <mc:Fallback xmlns="">
      <p:transition spd="slow" advTm="28082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2861F74-09BD-2528-3A1E-C7F12F173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©Covest Properties, Inc. All Rights Reserved DRE 01870080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D518938B-A914-8A9C-F5E6-487E4B916575}"/>
              </a:ext>
            </a:extLst>
          </p:cNvPr>
          <p:cNvGraphicFramePr>
            <a:graphicFrameLocks noGrp="1"/>
          </p:cNvGraphicFramePr>
          <p:nvPr/>
        </p:nvGraphicFramePr>
        <p:xfrm>
          <a:off x="1690777" y="672861"/>
          <a:ext cx="8764438" cy="6460744"/>
        </p:xfrm>
        <a:graphic>
          <a:graphicData uri="http://schemas.openxmlformats.org/drawingml/2006/table">
            <a:tbl>
              <a:tblPr/>
              <a:tblGrid>
                <a:gridCol w="701155">
                  <a:extLst>
                    <a:ext uri="{9D8B030D-6E8A-4147-A177-3AD203B41FA5}">
                      <a16:colId xmlns:a16="http://schemas.microsoft.com/office/drawing/2014/main" val="2158156506"/>
                    </a:ext>
                  </a:extLst>
                </a:gridCol>
                <a:gridCol w="701155">
                  <a:extLst>
                    <a:ext uri="{9D8B030D-6E8A-4147-A177-3AD203B41FA5}">
                      <a16:colId xmlns:a16="http://schemas.microsoft.com/office/drawing/2014/main" val="93410809"/>
                    </a:ext>
                  </a:extLst>
                </a:gridCol>
                <a:gridCol w="701155">
                  <a:extLst>
                    <a:ext uri="{9D8B030D-6E8A-4147-A177-3AD203B41FA5}">
                      <a16:colId xmlns:a16="http://schemas.microsoft.com/office/drawing/2014/main" val="2800120800"/>
                    </a:ext>
                  </a:extLst>
                </a:gridCol>
                <a:gridCol w="701155">
                  <a:extLst>
                    <a:ext uri="{9D8B030D-6E8A-4147-A177-3AD203B41FA5}">
                      <a16:colId xmlns:a16="http://schemas.microsoft.com/office/drawing/2014/main" val="879689370"/>
                    </a:ext>
                  </a:extLst>
                </a:gridCol>
                <a:gridCol w="701155">
                  <a:extLst>
                    <a:ext uri="{9D8B030D-6E8A-4147-A177-3AD203B41FA5}">
                      <a16:colId xmlns:a16="http://schemas.microsoft.com/office/drawing/2014/main" val="4092634624"/>
                    </a:ext>
                  </a:extLst>
                </a:gridCol>
                <a:gridCol w="876444">
                  <a:extLst>
                    <a:ext uri="{9D8B030D-6E8A-4147-A177-3AD203B41FA5}">
                      <a16:colId xmlns:a16="http://schemas.microsoft.com/office/drawing/2014/main" val="595848369"/>
                    </a:ext>
                  </a:extLst>
                </a:gridCol>
                <a:gridCol w="876444">
                  <a:extLst>
                    <a:ext uri="{9D8B030D-6E8A-4147-A177-3AD203B41FA5}">
                      <a16:colId xmlns:a16="http://schemas.microsoft.com/office/drawing/2014/main" val="2083619830"/>
                    </a:ext>
                  </a:extLst>
                </a:gridCol>
                <a:gridCol w="701155">
                  <a:extLst>
                    <a:ext uri="{9D8B030D-6E8A-4147-A177-3AD203B41FA5}">
                      <a16:colId xmlns:a16="http://schemas.microsoft.com/office/drawing/2014/main" val="2506749438"/>
                    </a:ext>
                  </a:extLst>
                </a:gridCol>
                <a:gridCol w="701155">
                  <a:extLst>
                    <a:ext uri="{9D8B030D-6E8A-4147-A177-3AD203B41FA5}">
                      <a16:colId xmlns:a16="http://schemas.microsoft.com/office/drawing/2014/main" val="2344072842"/>
                    </a:ext>
                  </a:extLst>
                </a:gridCol>
                <a:gridCol w="701155">
                  <a:extLst>
                    <a:ext uri="{9D8B030D-6E8A-4147-A177-3AD203B41FA5}">
                      <a16:colId xmlns:a16="http://schemas.microsoft.com/office/drawing/2014/main" val="3388205741"/>
                    </a:ext>
                  </a:extLst>
                </a:gridCol>
                <a:gridCol w="701155">
                  <a:extLst>
                    <a:ext uri="{9D8B030D-6E8A-4147-A177-3AD203B41FA5}">
                      <a16:colId xmlns:a16="http://schemas.microsoft.com/office/drawing/2014/main" val="1139232146"/>
                    </a:ext>
                  </a:extLst>
                </a:gridCol>
                <a:gridCol w="701155">
                  <a:extLst>
                    <a:ext uri="{9D8B030D-6E8A-4147-A177-3AD203B41FA5}">
                      <a16:colId xmlns:a16="http://schemas.microsoft.com/office/drawing/2014/main" val="3993129314"/>
                    </a:ext>
                  </a:extLst>
                </a:gridCol>
              </a:tblGrid>
              <a:tr h="197507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636" marR="8636" marT="86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636" marR="8636" marT="86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636" marR="8636" marT="86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636" marR="8636" marT="86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636" marR="8636" marT="86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636" marR="8636" marT="86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636" marR="8636" marT="86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636" marR="8636" marT="86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636" marR="8636" marT="86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636" marR="8636" marT="86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636" marR="8636" marT="86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636" marR="8636" marT="86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36127468"/>
                  </a:ext>
                </a:extLst>
              </a:tr>
              <a:tr h="141128"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636" marR="8636" marT="86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STAY WITH RENTALS</a:t>
                      </a:r>
                    </a:p>
                  </a:txBody>
                  <a:tcPr marL="8636" marR="8636" marT="86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8636" marR="8636" marT="86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636" marR="8636" marT="86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OR CHANGE </a:t>
                      </a:r>
                    </a:p>
                  </a:txBody>
                  <a:tcPr marL="8636" marR="8636" marT="86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8636" marR="8636" marT="86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8636" marR="8636" marT="86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59501911"/>
                  </a:ext>
                </a:extLst>
              </a:tr>
              <a:tr h="769760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636" marR="8636" marT="86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l" fontAlgn="b">
                        <a:lnSpc>
                          <a:spcPct val="100000"/>
                        </a:lnSpc>
                      </a:pP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Active Management </a:t>
                      </a:r>
                    </a:p>
                    <a:p>
                      <a:pPr algn="l" fontAlgn="b">
                        <a:lnSpc>
                          <a:spcPct val="100000"/>
                        </a:lnSpc>
                      </a:pP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  <a:p>
                      <a:pPr algn="l" fontAlgn="b">
                        <a:lnSpc>
                          <a:spcPct val="100000"/>
                        </a:lnSpc>
                      </a:pP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Management Co. Issues</a:t>
                      </a:r>
                    </a:p>
                    <a:p>
                      <a:pPr algn="l" fontAlgn="b">
                        <a:lnSpc>
                          <a:spcPct val="100000"/>
                        </a:lnSpc>
                      </a:pP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636" marR="8636" marT="86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00000"/>
                        </a:lnSpc>
                      </a:pP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636" marR="8636" marT="86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8636" marR="8636" marT="86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636" marR="8636" marT="86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636" marR="8636" marT="86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8636" marR="8636" marT="86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99035464"/>
                  </a:ext>
                </a:extLst>
              </a:tr>
              <a:tr h="388258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636" marR="8636" marT="86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>
                        <a:lnSpc>
                          <a:spcPct val="100000"/>
                        </a:lnSpc>
                      </a:pP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Disputes</a:t>
                      </a:r>
                    </a:p>
                    <a:p>
                      <a:pPr algn="l" fontAlgn="b">
                        <a:lnSpc>
                          <a:spcPct val="100000"/>
                        </a:lnSpc>
                      </a:pP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636" marR="8636" marT="86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00000"/>
                        </a:lnSpc>
                      </a:pP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636" marR="8636" marT="86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00000"/>
                        </a:lnSpc>
                      </a:pP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636" marR="8636" marT="86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8636" marR="8636" marT="86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636" marR="8636" marT="86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Eliminate Issues</a:t>
                      </a:r>
                    </a:p>
                  </a:txBody>
                  <a:tcPr marL="8636" marR="8636" marT="86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8636" marR="8636" marT="86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5921207"/>
                  </a:ext>
                </a:extLst>
              </a:tr>
              <a:tr h="388258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636" marR="8636" marT="86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>
                        <a:lnSpc>
                          <a:spcPct val="100000"/>
                        </a:lnSpc>
                      </a:pP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Turnover</a:t>
                      </a:r>
                    </a:p>
                    <a:p>
                      <a:pPr algn="l" fontAlgn="b">
                        <a:lnSpc>
                          <a:spcPct val="100000"/>
                        </a:lnSpc>
                      </a:pP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636" marR="8636" marT="86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00000"/>
                        </a:lnSpc>
                      </a:pP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636" marR="8636" marT="86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00000"/>
                        </a:lnSpc>
                      </a:pP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636" marR="8636" marT="86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8636" marR="8636" marT="86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636" marR="8636" marT="86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636" marR="8636" marT="86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636" marR="8636" marT="86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8636" marR="8636" marT="86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48880843"/>
                  </a:ext>
                </a:extLst>
              </a:tr>
              <a:tr h="388258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636" marR="8636" marT="86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>
                        <a:lnSpc>
                          <a:spcPct val="100000"/>
                        </a:lnSpc>
                      </a:pP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Regulations</a:t>
                      </a:r>
                    </a:p>
                    <a:p>
                      <a:pPr algn="l" fontAlgn="b">
                        <a:lnSpc>
                          <a:spcPct val="100000"/>
                        </a:lnSpc>
                      </a:pP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636" marR="8636" marT="86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00000"/>
                        </a:lnSpc>
                      </a:pP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636" marR="8636" marT="86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00000"/>
                        </a:lnSpc>
                      </a:pP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636" marR="8636" marT="86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8636" marR="8636" marT="86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636" marR="8636" marT="86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636" marR="8636" marT="86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8636" marR="8636" marT="86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9800250"/>
                  </a:ext>
                </a:extLst>
              </a:tr>
              <a:tr h="388258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636" marR="8636" marT="86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l" fontAlgn="b">
                        <a:lnSpc>
                          <a:spcPct val="100000"/>
                        </a:lnSpc>
                      </a:pP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Maintenance</a:t>
                      </a:r>
                    </a:p>
                    <a:p>
                      <a:pPr algn="l" fontAlgn="b">
                        <a:lnSpc>
                          <a:spcPct val="100000"/>
                        </a:lnSpc>
                      </a:pP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636" marR="8636" marT="86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00000"/>
                        </a:lnSpc>
                      </a:pP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636" marR="8636" marT="86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8636" marR="8636" marT="86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636" marR="8636" marT="86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636" marR="8636" marT="86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8636" marR="8636" marT="86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024588"/>
                  </a:ext>
                </a:extLst>
              </a:tr>
              <a:tr h="1342013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636" marR="8636" marT="86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Angst /  Stress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Locked In Equity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Exit  Issues</a:t>
                      </a:r>
                    </a:p>
                    <a:p>
                      <a:pPr algn="l" fontAlgn="b">
                        <a:lnSpc>
                          <a:spcPct val="100000"/>
                        </a:lnSpc>
                      </a:pP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636" marR="8636" marT="86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00000"/>
                        </a:lnSpc>
                      </a:pP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636" marR="8636" marT="86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00000"/>
                        </a:lnSpc>
                      </a:pP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636" marR="8636" marT="86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8636" marR="8636" marT="86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636" marR="8636" marT="86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636" marR="8636" marT="86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636" marR="8636" marT="86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8636" marR="8636" marT="86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76187389"/>
                  </a:ext>
                </a:extLst>
              </a:tr>
              <a:tr h="197507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636" marR="8636" marT="86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l" fontAlgn="b">
                        <a:lnSpc>
                          <a:spcPct val="100000"/>
                        </a:lnSpc>
                      </a:pP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636" marR="8636" marT="86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00000"/>
                        </a:lnSpc>
                      </a:pP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636" marR="8636" marT="86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8636" marR="8636" marT="86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636" marR="8636" marT="86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636" marR="8636" marT="86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8636" marR="8636" marT="86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69169840"/>
                  </a:ext>
                </a:extLst>
              </a:tr>
              <a:tr h="197507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636" marR="8636" marT="86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l" fontAlgn="b">
                        <a:lnSpc>
                          <a:spcPct val="100000"/>
                        </a:lnSpc>
                      </a:pP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636" marR="8636" marT="86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00000"/>
                        </a:lnSpc>
                      </a:pP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636" marR="8636" marT="86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8636" marR="8636" marT="86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636" marR="8636" marT="86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636" marR="8636" marT="86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636" marR="8636" marT="86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636" marR="8636" marT="86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8636" marR="8636" marT="86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56626552"/>
                  </a:ext>
                </a:extLst>
              </a:tr>
              <a:tr h="197507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636" marR="8636" marT="86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>
                        <a:lnSpc>
                          <a:spcPct val="100000"/>
                        </a:lnSpc>
                      </a:pP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636" marR="8636" marT="86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00000"/>
                        </a:lnSpc>
                      </a:pP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636" marR="8636" marT="86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00000"/>
                        </a:lnSpc>
                      </a:pP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636" marR="8636" marT="86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8636" marR="8636" marT="86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636" marR="8636" marT="86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636" marR="8636" marT="86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8636" marR="8636" marT="86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7437094"/>
                  </a:ext>
                </a:extLst>
              </a:tr>
              <a:tr h="197507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636" marR="8636" marT="86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l" fontAlgn="b">
                        <a:lnSpc>
                          <a:spcPct val="100000"/>
                        </a:lnSpc>
                      </a:pP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636" marR="8636" marT="86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00000"/>
                        </a:lnSpc>
                      </a:pP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636" marR="8636" marT="86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8636" marR="8636" marT="86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636" marR="8636" marT="86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636" marR="8636" marT="86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636" marR="8636" marT="86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8636" marR="8636" marT="86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905250"/>
                  </a:ext>
                </a:extLst>
              </a:tr>
              <a:tr h="197507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636" marR="8636" marT="86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l" fontAlgn="b">
                        <a:lnSpc>
                          <a:spcPct val="100000"/>
                        </a:lnSpc>
                      </a:pP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636" marR="8636" marT="86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8636" marR="8636" marT="86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636" marR="8636" marT="86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636" marR="8636" marT="86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8636" marR="8636" marT="86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8636" marR="8636" marT="86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90126624"/>
                  </a:ext>
                </a:extLst>
              </a:tr>
              <a:tr h="197507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636" marR="8636" marT="86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636" marR="8636" marT="86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636" marR="8636" marT="86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636" marR="8636" marT="86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636" marR="8636" marT="86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636" marR="8636" marT="86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636" marR="8636" marT="86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636" marR="8636" marT="86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636" marR="8636" marT="86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636" marR="8636" marT="86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636" marR="8636" marT="86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636" marR="8636" marT="86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92710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612702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05BB7E-29FA-552E-90EA-BE29D06C69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68CBB9-B089-24E5-3285-C6F4C209AC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8314" y="669472"/>
            <a:ext cx="10221686" cy="6682660"/>
          </a:xfrm>
        </p:spPr>
        <p:txBody>
          <a:bodyPr>
            <a:normAutofit/>
          </a:bodyPr>
          <a:lstStyle/>
          <a:p>
            <a:pPr marL="109728" indent="0" algn="ctr">
              <a:lnSpc>
                <a:spcPts val="1545"/>
              </a:lnSpc>
              <a:buNone/>
            </a:pPr>
            <a:endParaRPr lang="en-US" dirty="0">
              <a:latin typeface="Arial Black" pitchFamily="34" charset="0"/>
              <a:ea typeface="Times New Roman" panose="02020603050405020304" pitchFamily="18" charset="0"/>
              <a:cs typeface="Helvetica" panose="020B0604020202020204" pitchFamily="34" charset="0"/>
            </a:endParaRPr>
          </a:p>
          <a:p>
            <a:pPr marL="109728" indent="0" algn="ctr">
              <a:lnSpc>
                <a:spcPts val="1545"/>
              </a:lnSpc>
              <a:buNone/>
            </a:pPr>
            <a:r>
              <a:rPr lang="en-US" sz="24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WHERE ARE NEW TENANTS WITH CASH</a:t>
            </a:r>
          </a:p>
          <a:p>
            <a:pPr marL="109728" indent="0" algn="ctr">
              <a:lnSpc>
                <a:spcPts val="1545"/>
              </a:lnSpc>
              <a:buNone/>
            </a:pPr>
            <a:endParaRPr lang="en-US" sz="2400" b="1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09728" indent="0" algn="ctr">
              <a:lnSpc>
                <a:spcPts val="1545"/>
              </a:lnSpc>
              <a:buNone/>
            </a:pPr>
            <a:r>
              <a:rPr lang="en-US" sz="24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16 MILLION RENTERS WANT OWNERSHIP – HAVE CASH</a:t>
            </a:r>
          </a:p>
          <a:p>
            <a:pPr marL="109728" indent="0" algn="ctr">
              <a:lnSpc>
                <a:spcPts val="1545"/>
              </a:lnSpc>
              <a:buNone/>
            </a:pPr>
            <a:endParaRPr lang="en-US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5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E2B164EE-1634-81C8-B70D-F8E480682E3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2529" y="-138023"/>
            <a:ext cx="1621767" cy="1466976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B6CB989-3031-ACC5-464A-223B5782F8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139544"/>
            <a:ext cx="2945524" cy="581932"/>
          </a:xfrm>
        </p:spPr>
        <p:txBody>
          <a:bodyPr/>
          <a:lstStyle/>
          <a:p>
            <a:r>
              <a:rPr lang="en-US" dirty="0"/>
              <a:t>©</a:t>
            </a:r>
            <a:r>
              <a:rPr lang="en-US" dirty="0" err="1"/>
              <a:t>Covest</a:t>
            </a:r>
            <a:r>
              <a:rPr lang="en-US" dirty="0"/>
              <a:t> Properties, Inc. All Rights </a:t>
            </a:r>
            <a:r>
              <a:rPr lang="en-US" dirty="0" err="1"/>
              <a:t>ReseRved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B884103-580D-D9D6-AE31-2C4EECF22B77}"/>
              </a:ext>
            </a:extLst>
          </p:cNvPr>
          <p:cNvSpPr txBox="1"/>
          <p:nvPr/>
        </p:nvSpPr>
        <p:spPr>
          <a:xfrm>
            <a:off x="1449238" y="2136449"/>
            <a:ext cx="9713343" cy="40626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hangingPunct="1">
              <a:buFont typeface="Wingdings" pitchFamily="2" charset="2"/>
              <a:buNone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Quality People</a:t>
            </a:r>
          </a:p>
          <a:p>
            <a:pPr algn="ctr" eaLnBrk="1" hangingPunct="1">
              <a:buFont typeface="Wingdings" pitchFamily="2" charset="2"/>
              <a:buNone/>
            </a:pP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Mature, Responsible, Caring, References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Want Same Thing as Landlord / Investor:</a:t>
            </a:r>
          </a:p>
          <a:p>
            <a:pPr algn="ctr">
              <a:buNone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Equity Growth, Home Stability, Dignity – Long Term Relationship</a:t>
            </a:r>
          </a:p>
          <a:p>
            <a:pPr algn="ctr">
              <a:buNone/>
            </a:pP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Experience</a:t>
            </a: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Andrew Sirkin (Sirkin Law) 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Did It– 5,000+ Transactions</a:t>
            </a:r>
          </a:p>
          <a:p>
            <a:pPr algn="ctr"/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UNHAPPY / CHALLENGED LANDLORDS PROVIDE THE ANSWER</a:t>
            </a:r>
          </a:p>
          <a:p>
            <a:pPr algn="ctr"/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377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5342"/>
    </mc:Choice>
    <mc:Fallback xmlns="">
      <p:transition spd="slow" advTm="85342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AD6D53-4451-C128-C60A-92DEF66C73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0BF6C0-DAE1-5EFC-03A3-1677093EB9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66123" y="319722"/>
            <a:ext cx="9453518" cy="594678"/>
          </a:xfrm>
        </p:spPr>
        <p:txBody>
          <a:bodyPr>
            <a:noAutofit/>
          </a:bodyPr>
          <a:lstStyle/>
          <a:p>
            <a:pPr marL="109728" indent="0" algn="ctr">
              <a:lnSpc>
                <a:spcPts val="1545"/>
              </a:lnSpc>
              <a:buNone/>
            </a:pPr>
            <a:endParaRPr lang="en-US" dirty="0">
              <a:latin typeface="Arial Black" pitchFamily="34" charset="0"/>
              <a:ea typeface="Times New Roman" panose="02020603050405020304" pitchFamily="18" charset="0"/>
              <a:cs typeface="Helvetica" panose="020B0604020202020204" pitchFamily="34" charset="0"/>
            </a:endParaRPr>
          </a:p>
          <a:p>
            <a:pPr marL="109728" indent="0" algn="ctr">
              <a:lnSpc>
                <a:spcPts val="1545"/>
              </a:lnSpc>
              <a:buNone/>
            </a:pPr>
            <a:r>
              <a:rPr lang="en-US" dirty="0">
                <a:latin typeface="Arial Black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THECONVERSION PROCESS</a:t>
            </a:r>
          </a:p>
        </p:txBody>
      </p:sp>
      <p:pic>
        <p:nvPicPr>
          <p:cNvPr id="5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1453A61E-DA34-0646-D9BF-D54CD12776C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866122" cy="1474238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4B23E8C-85AB-C2D7-D0CC-07134D81E9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©Covest Properties, Inc. All Rights Reserved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23541C4-1CBA-BDCE-08DE-C6189A584E5E}"/>
              </a:ext>
            </a:extLst>
          </p:cNvPr>
          <p:cNvSpPr txBox="1"/>
          <p:nvPr/>
        </p:nvSpPr>
        <p:spPr>
          <a:xfrm>
            <a:off x="872358" y="914400"/>
            <a:ext cx="10963083" cy="59400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hangingPunct="1">
              <a:buFont typeface="Wingdings" pitchFamily="2" charset="2"/>
              <a:buNone/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COVEST </a:t>
            </a: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COORDINATES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buFont typeface="Wingdings" pitchFamily="2" charset="2"/>
              <a:buNone/>
            </a:pP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1.Provides Potential JV Candidates -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Landlord Chooses   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(Background, Video, Compatibility)</a:t>
            </a:r>
          </a:p>
          <a:p>
            <a:pPr algn="ctr" eaLnBrk="1" hangingPunct="1">
              <a:buFont typeface="Wingdings" pitchFamily="2" charset="2"/>
              <a:buNone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2.Provides Legal Support To Construct Transaction And Agreement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(No Agreement – No Transaction)</a:t>
            </a:r>
          </a:p>
          <a:p>
            <a:pPr algn="ctr" eaLnBrk="1" hangingPunct="1">
              <a:buFont typeface="Wingdings" pitchFamily="2" charset="2"/>
              <a:buNone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buFont typeface="Wingdings" pitchFamily="2" charset="2"/>
              <a:buNone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3.Selected JV Partner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Buys Small % of Property (10% +/-)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NOTE is CREATED FOR BALANCE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–Use for Cash / Liquidity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?)</a:t>
            </a:r>
          </a:p>
          <a:p>
            <a:pPr algn="ctr" eaLnBrk="1" hangingPunct="1">
              <a:buFont typeface="Wingdings" pitchFamily="2" charset="2"/>
              <a:buNone/>
            </a:pP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JV Partner Pays ALL Expenses –  Manages Property</a:t>
            </a:r>
          </a:p>
          <a:p>
            <a:pPr algn="ctr" eaLnBrk="1" hangingPunct="1">
              <a:buFont typeface="Wingdings" pitchFamily="2" charset="2"/>
              <a:buNone/>
            </a:pP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Harried Active Landlord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converted to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Happy Passive Investor</a:t>
            </a:r>
          </a:p>
          <a:p>
            <a:pPr algn="ctr" eaLnBrk="1" hangingPunct="1">
              <a:buFont typeface="Wingdings" pitchFamily="2" charset="2"/>
              <a:buNone/>
            </a:pP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FUTURE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Equity Shared - JV Partner 49% - Landlord 51%</a:t>
            </a:r>
          </a:p>
          <a:p>
            <a:pPr algn="ctr"/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buFont typeface="Wingdings" pitchFamily="2" charset="2"/>
              <a:buNone/>
            </a:pPr>
            <a:endParaRPr lang="en-US" sz="20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329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5342"/>
    </mc:Choice>
    <mc:Fallback xmlns="">
      <p:transition spd="slow" advTm="85342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938</Words>
  <Application>Microsoft Office PowerPoint</Application>
  <PresentationFormat>Widescreen</PresentationFormat>
  <Paragraphs>248</Paragraphs>
  <Slides>17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9" baseType="lpstr">
      <vt:lpstr>Aptos</vt:lpstr>
      <vt:lpstr>Aptos Black</vt:lpstr>
      <vt:lpstr>Aptos Display</vt:lpstr>
      <vt:lpstr>Aptos Narrow</vt:lpstr>
      <vt:lpstr>Arial</vt:lpstr>
      <vt:lpstr>Arial Black</vt:lpstr>
      <vt:lpstr>Calibri</vt:lpstr>
      <vt:lpstr>Helvetica</vt:lpstr>
      <vt:lpstr>Times New Roman</vt:lpstr>
      <vt:lpstr>Wingdings</vt:lpstr>
      <vt:lpstr>Office Theme</vt:lpstr>
      <vt:lpstr>Worksheet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NOTE CREATION  </vt:lpstr>
      <vt:lpstr>PowerPoint Presentation</vt:lpstr>
      <vt:lpstr>PowerPoint Presentation</vt:lpstr>
      <vt:lpstr>PowerPoint Presentation</vt:lpstr>
      <vt:lpstr> APPROVED and LEGAL?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edmund irvine</dc:creator>
  <cp:lastModifiedBy>edmund irvine</cp:lastModifiedBy>
  <cp:revision>3</cp:revision>
  <dcterms:created xsi:type="dcterms:W3CDTF">2025-06-07T18:33:41Z</dcterms:created>
  <dcterms:modified xsi:type="dcterms:W3CDTF">2025-07-08T18:28:44Z</dcterms:modified>
</cp:coreProperties>
</file>