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785" r:id="rId3"/>
    <p:sldId id="779" r:id="rId4"/>
    <p:sldId id="786" r:id="rId5"/>
    <p:sldId id="771" r:id="rId6"/>
    <p:sldId id="425" r:id="rId7"/>
    <p:sldId id="667" r:id="rId8"/>
    <p:sldId id="778" r:id="rId9"/>
    <p:sldId id="777" r:id="rId10"/>
    <p:sldId id="774" r:id="rId11"/>
    <p:sldId id="768" r:id="rId12"/>
    <p:sldId id="780" r:id="rId13"/>
    <p:sldId id="586" r:id="rId14"/>
    <p:sldId id="63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B26DD1-29CE-41F7-82EC-2B627EF146F7}" v="20" dt="2025-06-20T18:55:38.3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0"/>
  </p:normalViewPr>
  <p:slideViewPr>
    <p:cSldViewPr snapToGrid="0">
      <p:cViewPr varScale="1">
        <p:scale>
          <a:sx n="56" d="100"/>
          <a:sy n="56" d="100"/>
        </p:scale>
        <p:origin x="52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22F5A-F794-9DAE-1D1F-721BB1F2E8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08085E-E44B-A46E-97A3-210DCDD329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864EB-B4E1-D917-E2E1-060F85E1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462EE-4906-0160-7566-1659A738D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0AFEC-D1D6-420C-5989-BCC3F69CC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9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9750D-69E4-5A53-9EE4-D39C2F20C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DF6883-11DF-D5E7-A486-C03B475DC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85DEB-F4A3-1C7B-DA37-7DB7ECB2C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B746C-A1BF-704E-BD29-58980FD27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65D0C-4E96-3548-C39F-58E18E90F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9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06CDB2-07A9-C665-4972-D4AC53D502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F11850-9D09-7A38-1E92-E1DD7BD3D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62AD0-BC78-3D1A-C2EB-C48656328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954D2-EAA4-3E8D-DFC4-EC466B5C1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AB9A4-542E-BDE3-FB48-217B1745A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0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CE27C-D972-EE7E-AC59-D59D01F0B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CC11D-4D25-9817-8623-066A090D3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3ED6C-E705-EF5C-4A08-C6BB1A089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DD83C-D118-FC44-44F9-67C92A510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52988-24AA-A03D-89EE-7E13841A0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3453B-EED8-9228-4391-6AA09048A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90FF3-4F5A-A607-2635-6D2D0A7CA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AFD01-F92B-A9C4-28B3-0AAC68DC6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CEAF4-4E9E-53FE-6706-4C9432C0D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F2B32-6083-E111-6BCF-B98297EC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0B1E9-2BB3-E304-C656-B47BE2A6D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ECA69-3F14-D718-45A7-CB844E574A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0AFB5A-8810-D367-CA65-B6F5DA3FDE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EF712-D3D1-4C89-270B-61A4178A2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14C10-84AD-86B5-796C-0D4C2E9BC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9F2D4-2261-158B-886B-886232AA0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5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58A05-69B3-6C69-8890-212D74F7A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37DBF-7FCE-7AB4-2585-03EF952AC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994E44-377A-9BB5-34EF-3636958C0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46BF98-1E70-6114-6534-67C9B38E53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5F5B59-982A-D595-1944-C16D9684ED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2825AA-3C6C-81B2-7B51-85A80CE63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6910BF-45CE-0289-4D68-258DF5EBE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1AE033-F579-A6B2-B596-0227EB31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27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F9F7D-A922-95F5-3142-34F396DA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38612E-DB4F-A31A-9371-8E110E96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7B371-C8AA-70B4-4BC4-C3B02C141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27C8F3-77F3-DFA9-FCC2-AC251244C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01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797021-567D-A4D6-8D6C-6791EFD30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FDBCF-40CF-C74B-39B7-3085A1650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62C4EF-DF4C-1321-89C1-850EB9E95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84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9EED4-D730-DC2E-A319-4ECBECCC9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C1760-BBF0-F4D1-99C2-AB6BF59AE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7EF577-FC7B-1D43-0801-B93F454B5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06867-55C8-CF33-DEB9-E55C94666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19C9D-51FC-D11A-6FBB-430A980FF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E97EF2-A7BB-9BFF-12CD-DEC399F5F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85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2D7F5-7C61-F9E6-F0D0-D574344AA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3CC02B-A67A-23D6-4D76-A645E16F8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D35D29-38DD-5CA4-EA48-A160578131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B464-DFA6-EF98-0F29-E1C3F7C1F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B63A5-4EF3-C06C-5279-ED0FE8125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65540E-B7C1-D617-2E2B-C61FB54CE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8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C3C9F1-AD4D-2D3D-6728-648190CBB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FA43CA-C5A7-EEDD-D431-132089CEF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FA5FA-AA25-73E2-4692-87DF47071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E10A03-7207-4F85-9E4C-4A2F78BC225A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3FC39-9E66-413C-2A0E-51EBE6B1E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C6EF-AE50-637B-851E-C767F17693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B76A79-3AF4-4EEC-937A-3D38BF1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0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vestproperties.com/" TargetMode="External"/><Relationship Id="rId2" Type="http://schemas.openxmlformats.org/officeDocument/2006/relationships/hyperlink" Target="mailto:covestproperties@yahoo.co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BED4E-C0B9-E128-9AEF-18C649676B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sz="3600" dirty="0">
                <a:latin typeface="Arial Black" panose="020B0A04020102020204" pitchFamily="34" charset="0"/>
              </a:rPr>
            </a:b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097007-B421-FAC7-0FF2-A60874C1D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4294" y="310551"/>
            <a:ext cx="9144000" cy="5244860"/>
          </a:xfrm>
        </p:spPr>
        <p:txBody>
          <a:bodyPr>
            <a:normAutofit fontScale="92500" lnSpcReduction="10000"/>
          </a:bodyPr>
          <a:lstStyle/>
          <a:p>
            <a:endParaRPr lang="en-US" sz="2800" dirty="0">
              <a:latin typeface="Arial Black" panose="020B0A04020102020204" pitchFamily="34" charset="0"/>
            </a:endParaRPr>
          </a:p>
          <a:p>
            <a:r>
              <a:rPr lang="en-US" sz="2800" dirty="0">
                <a:latin typeface="Arial Black" panose="020B0A04020102020204" pitchFamily="34" charset="0"/>
              </a:rPr>
              <a:t>EMPOWERING LANDLORDS</a:t>
            </a:r>
          </a:p>
          <a:p>
            <a:br>
              <a:rPr lang="en-US" sz="2800" dirty="0">
                <a:latin typeface="Arial Black" panose="020B0A04020102020204" pitchFamily="34" charset="0"/>
              </a:rPr>
            </a:br>
            <a:endParaRPr lang="en-US" sz="2800" dirty="0">
              <a:latin typeface="Arial Black" panose="020B0A04020102020204" pitchFamily="34" charset="0"/>
            </a:endParaRP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Making Their Lives Better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Spending Less Time 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Reducing Anxiety and Stress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Improving Their Financial Results</a:t>
            </a:r>
          </a:p>
          <a:p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While </a:t>
            </a:r>
          </a:p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Making Their Heirs Happy</a:t>
            </a:r>
          </a:p>
          <a:p>
            <a:br>
              <a:rPr lang="en-US" dirty="0">
                <a:latin typeface="Arial Black" panose="020B0A0402010202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72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27534-6462-11E1-C068-6070D4C64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7AD4B1EE-DBB5-E264-D52F-8798F5CCFD48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027BCC9-BB40-1AD1-077C-BE12DA392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1C5539-3FED-F6F2-5F6A-7209F2036BC2}"/>
              </a:ext>
            </a:extLst>
          </p:cNvPr>
          <p:cNvSpPr txBox="1"/>
          <p:nvPr/>
        </p:nvSpPr>
        <p:spPr>
          <a:xfrm>
            <a:off x="1986455" y="387616"/>
            <a:ext cx="8639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ACTUAL  AGREEMENT – 15 PAGES 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EC57724-811C-D4C7-7913-3653803555E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52675" y="941388"/>
          <a:ext cx="7486650" cy="497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487412" imgH="4971517" progId="Excel.Sheet.12">
                  <p:embed/>
                </p:oleObj>
              </mc:Choice>
              <mc:Fallback>
                <p:oleObj name="Worksheet" r:id="rId2" imgW="7487412" imgH="4971517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FEC57724-811C-D4C7-7913-3653803555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52675" y="941388"/>
                        <a:ext cx="7486650" cy="4972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095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5C8A5-28FE-9DB4-10E8-0AF37F977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ACE4F-FB90-614B-B473-E4BDBB1F6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347" y="1551214"/>
            <a:ext cx="10769253" cy="4687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latin typeface="Arial Black" panose="020B0A04020102020204" pitchFamily="34" charset="0"/>
              </a:rPr>
              <a:t> </a:t>
            </a:r>
          </a:p>
          <a:p>
            <a:pPr marL="0" indent="0" algn="ctr">
              <a:buNone/>
            </a:pP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78311-BE3B-66F7-E317-E7CFF9F05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 DRE 01870080</a:t>
            </a:r>
            <a:endParaRPr lang="en-US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75E373C-1E77-19FB-A43E-C69755A09B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85544" y="690563"/>
          <a:ext cx="7157545" cy="547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696005" imgH="5476778" progId="Excel.Sheet.8">
                  <p:embed/>
                </p:oleObj>
              </mc:Choice>
              <mc:Fallback>
                <p:oleObj name="Worksheet" r:id="rId2" imgW="5696005" imgH="5476778" progId="Excel.Sheet.8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75E373C-1E77-19FB-A43E-C69755A09B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85544" y="690563"/>
                        <a:ext cx="7157545" cy="547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EB8055C0-E69E-3C60-4A89-7E23EA5561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765739" cy="107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064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804AD-8890-25B0-EBC5-14CBD57E7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D29F64A8-23B7-FF96-6D01-9ACF4204CF66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>
            <a:extLst>
              <a:ext uri="{FF2B5EF4-FFF2-40B4-BE49-F238E27FC236}">
                <a16:creationId xmlns:a16="http://schemas.microsoft.com/office/drawing/2014/main" id="{0F3091D6-A2D2-08BA-E0D4-5E61E2E38E5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895600" y="1457740"/>
            <a:ext cx="6400800" cy="410486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600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1C68D78-B54E-8E29-1C1C-470AA3C19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D8506F66-0072-5E37-D4CD-3E25ED81D0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9" y="0"/>
            <a:ext cx="1671638" cy="11904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9C33B8-7859-F7EC-145F-012859A660FB}"/>
              </a:ext>
            </a:extLst>
          </p:cNvPr>
          <p:cNvSpPr txBox="1"/>
          <p:nvPr/>
        </p:nvSpPr>
        <p:spPr>
          <a:xfrm>
            <a:off x="724620" y="304800"/>
            <a:ext cx="10863036" cy="7803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sz="2000" b="1" dirty="0"/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Aptos Black" panose="020B0004020202020204" pitchFamily="34" charset="0"/>
              </a:rPr>
              <a:t>SIX THINGS THAT MAKE THE JOINT VENTURE SUPERIOR</a:t>
            </a:r>
          </a:p>
          <a:p>
            <a:pPr algn="ctr">
              <a:lnSpc>
                <a:spcPct val="150000"/>
              </a:lnSpc>
            </a:pPr>
            <a:endParaRPr lang="en-US" sz="2400" dirty="0"/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NEED TO FIX, LIST AND SELL –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TAX ISSUES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INVESTMENT PROBLEMS GONE -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PERMANENTLY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SUPERIOR FINANCIAL OUTCOMES </a:t>
            </a:r>
          </a:p>
          <a:p>
            <a:pPr algn="ctr">
              <a:lnSpc>
                <a:spcPct val="15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NOTE USE FOR ANY PURPOSE – EXPANSION, ETC. </a:t>
            </a:r>
          </a:p>
          <a:p>
            <a:pPr algn="ctr">
              <a:lnSpc>
                <a:spcPct val="15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EVERY SOLUTION IS INDIVIDUALIZED – COST (3%) PAID BY COVESTOR</a:t>
            </a:r>
          </a:p>
          <a:p>
            <a:pPr algn="ctr">
              <a:lnSpc>
                <a:spcPct val="150000"/>
              </a:lnSpc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COVESTOR OBLIGATIONS  GUARANTEED BY COVEST PROPERTIES </a:t>
            </a:r>
          </a:p>
          <a:p>
            <a:pPr algn="ctr">
              <a:lnSpc>
                <a:spcPct val="150000"/>
              </a:lnSpc>
            </a:pPr>
            <a:endParaRPr lang="en-US" sz="2000" b="1" dirty="0"/>
          </a:p>
          <a:p>
            <a:pPr algn="ctr">
              <a:lnSpc>
                <a:spcPct val="150000"/>
              </a:lnSpc>
            </a:pPr>
            <a:endParaRPr lang="en-US" sz="2000" b="1" dirty="0"/>
          </a:p>
          <a:p>
            <a:pPr algn="ctr">
              <a:lnSpc>
                <a:spcPct val="150000"/>
              </a:lnSpc>
            </a:pPr>
            <a:endParaRPr lang="en-US" sz="2000" dirty="0"/>
          </a:p>
          <a:p>
            <a:pPr algn="ctr">
              <a:lnSpc>
                <a:spcPct val="15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4317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80764" y="876301"/>
            <a:ext cx="6400800" cy="838200"/>
          </a:xfrm>
        </p:spPr>
        <p:txBody>
          <a:bodyPr>
            <a:normAutofit/>
          </a:bodyPr>
          <a:lstStyle/>
          <a:p>
            <a:pPr algn="ctr" eaLnBrk="1" hangingPunct="1"/>
            <a:br>
              <a:rPr lang="en-US" sz="2400" dirty="0">
                <a:latin typeface="Calibri" pitchFamily="34" charset="0"/>
                <a:cs typeface="Times New Roman" pitchFamily="18" charset="0"/>
              </a:rPr>
            </a:br>
            <a:r>
              <a:rPr lang="en-US" sz="2800" dirty="0">
                <a:latin typeface="Arial Black" pitchFamily="34" charset="0"/>
                <a:cs typeface="Times New Roman" pitchFamily="18" charset="0"/>
              </a:rPr>
              <a:t>APPROVED and LEGAL?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58152" y="1714501"/>
            <a:ext cx="9556376" cy="44196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California Association of Realtors Legal Services Memorandum – March, 11, 2008</a:t>
            </a:r>
          </a:p>
          <a:p>
            <a:pPr algn="ctr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26 U.S.C. §280A  - IRS Code 280A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Covest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Properties – Licensed California Real Estate Broker 17 Years (Ca, DRE 01870080)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Andrew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Sirkin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Attorney at Law – Nationally Known TIC / Equity Share Authority </a:t>
            </a:r>
          </a:p>
          <a:p>
            <a:pPr marL="0" indent="0" algn="ct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5,000+ Transactions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u="sng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u="sng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1800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BD806D34-A123-4F6A-80B1-9F2D3044C4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980765" cy="200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18793"/>
      </p:ext>
    </p:extLst>
  </p:cSld>
  <p:clrMapOvr>
    <a:masterClrMapping/>
  </p:clrMapOvr>
  <p:transition advTm="48399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91986" y="304801"/>
            <a:ext cx="10060731" cy="57912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LIFE IS CHOICES</a:t>
            </a: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 eaLnBrk="1" hangingPunct="1">
              <a:lnSpc>
                <a:spcPct val="100000"/>
              </a:lnSpc>
              <a:buFont typeface="Wingdings" pitchFamily="2" charset="2"/>
              <a:buAutoNum type="arabicPeriod"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CONTINUE AS A RENTAL WITH PROBLEMS</a:t>
            </a:r>
          </a:p>
          <a:p>
            <a:pPr marL="0" indent="0" algn="ctr" eaLnBrk="1" hangingPunct="1">
              <a:lnSpc>
                <a:spcPct val="100000"/>
              </a:lnSpc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GRIND – NO LIFE IMPROVEMENT!!</a:t>
            </a:r>
          </a:p>
          <a:p>
            <a:pPr marL="0" indent="0" algn="ctr" eaLnBrk="1" hangingPunct="1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2.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LET US HELP CREATE JOINT VENTURE – LIFE IMPROVEMENT/ NO PROBLEMS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EVERYONE WINS!!!!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400" dirty="0">
                <a:hlinkClick r:id="rId2"/>
              </a:rPr>
              <a:t>covestproperties@yahoo.com</a:t>
            </a:r>
            <a:r>
              <a:rPr lang="en-US" sz="2400" dirty="0"/>
              <a:t> </a:t>
            </a:r>
          </a:p>
          <a:p>
            <a:pPr algn="ctr">
              <a:buNone/>
            </a:pPr>
            <a:r>
              <a:rPr lang="en-US" sz="2400" dirty="0"/>
              <a:t>442 416 3954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2600" dirty="0">
                <a:hlinkClick r:id="rId3"/>
              </a:rPr>
              <a:t>www.covestproperties.com</a:t>
            </a:r>
            <a:endParaRPr lang="en-US" sz="2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©Covest Properties, Inc. All Rights Reserved    DRE 01870080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B8882A-EFB8-4CBC-B83C-EB11DFD334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171" y="-124282"/>
            <a:ext cx="2590800" cy="152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0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26"/>
    </mc:Choice>
    <mc:Fallback xmlns="">
      <p:transition spd="slow" advTm="2112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0F45D-F1E9-CE26-F239-27E5D1926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38032-D954-1705-74E9-7B6AF6FDE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122" y="472966"/>
            <a:ext cx="9269963" cy="6879166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RESIDENTIAL LANDLORDS UNDERSTAND”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Rentals Are Not Conservative – Risks are Real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PROS: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Tax Benefits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1031 Exchanges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Appreciation</a:t>
            </a:r>
            <a:endParaRPr kumimoji="0" lang="en-US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CONS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Lack of Liquidity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Rising Costs – Taxes, Insurance, Unplanned Maintenance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Difficult Tenants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Anxiety and Family Issues</a:t>
            </a:r>
            <a:endParaRPr kumimoji="0" lang="en-US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Upkeep</a:t>
            </a:r>
          </a:p>
          <a:p>
            <a:pPr marL="109728" indent="0" algn="ctr">
              <a:lnSpc>
                <a:spcPts val="1545"/>
              </a:lnSpc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20FE99BB-8969-5FE8-26CE-686137A0A6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66122" cy="147423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8AC440-D459-CA1C-210A-F59B4E38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©Covest Properties, Inc. All Rights Reserved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77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051BE-8C47-0EDB-4C70-F6402684D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AD58D13D-5BDC-24C4-99B0-780342961417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D7C885-C85A-84E6-020F-ADACA549B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628F7F-CFA0-B214-B4A8-8C13B609F514}"/>
              </a:ext>
            </a:extLst>
          </p:cNvPr>
          <p:cNvSpPr txBox="1"/>
          <p:nvPr/>
        </p:nvSpPr>
        <p:spPr>
          <a:xfrm>
            <a:off x="1608083" y="630621"/>
            <a:ext cx="9616965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62% Landlords- Unhappy – Few Alternatives / Stuck</a:t>
            </a:r>
          </a:p>
          <a:p>
            <a:pPr algn="ctr">
              <a:buNone/>
            </a:pPr>
            <a:endParaRPr lang="en-US" sz="2000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NON-FINANCIAL COSTS: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ANXIETIES, FRUSTRATIONS, PRESSURES, TIME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TENANT ATTITUDES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LATE / UNPAID RENTS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TURNOVER / VACANCY PROBLEMS     </a:t>
            </a:r>
          </a:p>
          <a:p>
            <a:pPr algn="ctr">
              <a:buNone/>
            </a:pPr>
            <a:r>
              <a:rPr lang="en-US" sz="2000" dirty="0">
                <a:cs typeface="Arial" pitchFamily="34" charset="0"/>
              </a:rPr>
              <a:t>REGULATIONS INCREASING – NO RELIEF</a:t>
            </a:r>
          </a:p>
          <a:p>
            <a:pPr algn="ctr">
              <a:buNone/>
            </a:pPr>
            <a:endParaRPr lang="en-US" sz="2400" b="1" dirty="0">
              <a:cs typeface="Arial" pitchFamily="34" charset="0"/>
            </a:endParaRPr>
          </a:p>
          <a:p>
            <a:pPr algn="ctr">
              <a:buNone/>
            </a:pPr>
            <a:r>
              <a:rPr lang="en-US" sz="2000" b="1" dirty="0">
                <a:cs typeface="Arial" pitchFamily="34" charset="0"/>
              </a:rPr>
              <a:t>I HATED BEING A LANDLORD!!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>
                <a:cs typeface="Arial" pitchFamily="34" charset="0"/>
              </a:rPr>
              <a:t>PROPERTIES -  THEY OWNED ME!</a:t>
            </a: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WHO IS ADVOCATING BECOMING A LANDLORD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(No One)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19AE9D66-1AE2-749B-5BFF-C2F8C74470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8" y="-1"/>
            <a:ext cx="1963703" cy="15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8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327BA-3B31-3A88-98FD-170D1C6E8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97944BF3-0076-49B9-E7CA-51467F27488D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DAE1FDF-3F48-8C55-17BA-A5AD2B041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3B3C8-E1EF-BA8C-96BB-727885485AF1}"/>
              </a:ext>
            </a:extLst>
          </p:cNvPr>
          <p:cNvSpPr txBox="1"/>
          <p:nvPr/>
        </p:nvSpPr>
        <p:spPr>
          <a:xfrm>
            <a:off x="1488674" y="739409"/>
            <a:ext cx="9715500" cy="7904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WHAT TO DO???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SELL 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GAME OVER – Pay 35-40% of gain in Taxes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1031 into a DELAWARE STATUTORY TRUST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Costs 20-21% Initial – Costs On Going – Sketchy Future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“SOMETHING ELSE”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Cost</a:t>
            </a:r>
          </a:p>
          <a:p>
            <a:pPr algn="ctr">
              <a:lnSpc>
                <a:spcPct val="150000"/>
              </a:lnSpc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b="1" dirty="0">
              <a:latin typeface="Helvetica" pitchFamily="2" charset="0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08CE0679-1C3A-BF62-94E0-49A7B92F77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152400"/>
            <a:ext cx="1921330" cy="136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3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CA550-88AD-9BB5-5813-A6F8414C5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>
            <a:extLst>
              <a:ext uri="{FF2B5EF4-FFF2-40B4-BE49-F238E27FC236}">
                <a16:creationId xmlns:a16="http://schemas.microsoft.com/office/drawing/2014/main" id="{A21D7B64-B1E4-E65B-EAE8-CA93FDB5DD66}"/>
              </a:ext>
            </a:extLst>
          </p:cNvPr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B7FEA81-C549-DA8F-9958-FCDFE492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FC2874-F8F5-6969-3660-AB1CD234F925}"/>
              </a:ext>
            </a:extLst>
          </p:cNvPr>
          <p:cNvSpPr txBox="1"/>
          <p:nvPr/>
        </p:nvSpPr>
        <p:spPr>
          <a:xfrm>
            <a:off x="1488674" y="739409"/>
            <a:ext cx="9715500" cy="8212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“SOMETHING ELSE”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LET COVEST CHANGE YOUR RENTAL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INTO 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 JOINT VENTURE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RENTERS BECOME PART OWNERS</a:t>
            </a:r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(Restrictions) 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Cash Influences Their Behavior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Negotiated Agreement Covers all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LIFE GETS MUCH EASIER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Cost</a:t>
            </a:r>
          </a:p>
          <a:p>
            <a:pPr algn="ctr">
              <a:lnSpc>
                <a:spcPct val="150000"/>
              </a:lnSpc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b="1" dirty="0">
              <a:latin typeface="Helvetica" pitchFamily="2" charset="0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31EDBA70-FFA5-CA6B-8DF2-D35B771DB7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152400"/>
            <a:ext cx="1921330" cy="136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0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3945" y="662152"/>
            <a:ext cx="11114688" cy="5694198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16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2400" b="1" kern="100" dirty="0">
                <a:latin typeface="Arial Black" panose="020B0A040201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WHAT DOES A JOINT VENTURE DO?</a:t>
            </a:r>
            <a:endParaRPr lang="en-US" sz="2200" kern="1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200" kern="1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Eliminates Applicant Issues + Disparities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Establishes  Mutual Respect</a:t>
            </a:r>
          </a:p>
          <a:p>
            <a:pPr marL="0" marR="0" algn="ctr"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Eliminates Vacancies and Turnover</a:t>
            </a:r>
          </a:p>
          <a:p>
            <a:pPr marL="0" marR="0" algn="ctr"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Provides No-Cost Property Management on Site</a:t>
            </a:r>
          </a:p>
          <a:p>
            <a:pPr marL="0" marR="0" algn="ctr">
              <a:buNone/>
            </a:pPr>
            <a:r>
              <a:rPr lang="en-US" sz="2200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Eliminates Out-of-Pocket Costs</a:t>
            </a:r>
          </a:p>
          <a:p>
            <a:pPr marL="0" marR="0" algn="ctr">
              <a:buNone/>
            </a:pPr>
            <a:r>
              <a:rPr lang="en-US" sz="2200" b="1" kern="100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ENABLES UNLIMITED EXPANSION</a:t>
            </a:r>
          </a:p>
          <a:p>
            <a:pPr marL="0" algn="ctr">
              <a:buNone/>
            </a:pPr>
            <a:r>
              <a:rPr lang="en-US" sz="22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Provides Instant Financial Flexibility</a:t>
            </a:r>
          </a:p>
          <a:p>
            <a:pPr marL="0" marR="0" algn="ctr">
              <a:buNone/>
            </a:pPr>
            <a:r>
              <a:rPr lang="en-US" sz="22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Makes More Money</a:t>
            </a:r>
          </a:p>
          <a:p>
            <a:pPr marL="0" marR="0" algn="ctr">
              <a:buNone/>
            </a:pPr>
            <a:endParaRPr lang="en-US" sz="22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3200" b="1" u="sng" dirty="0">
              <a:latin typeface="Aptos Black" panose="020B00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3200" dirty="0">
              <a:cs typeface="Helvetica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8000" dirty="0">
              <a:cs typeface="Helvetica" panose="020B0604020202020204" pitchFamily="34" charset="0"/>
            </a:endParaRP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42" y="263486"/>
            <a:ext cx="1995288" cy="159044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71B400-AFC9-6403-5C4D-4089A4F6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82"/>
    </mc:Choice>
    <mc:Fallback xmlns="">
      <p:transition spd="slow" advTm="2808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20F77-0CD9-4BFB-ACAB-0438CDE1D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5834" y="472966"/>
            <a:ext cx="9780251" cy="6879166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WHAT IS A JOINT VENTURE (JV)</a:t>
            </a: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Two 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or more entities pool their resources for a desired result</a:t>
            </a:r>
            <a:r>
              <a:rPr lang="en-US" sz="2000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. 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Each party maintains their own identity while working together.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ach entity lacks something the other party possesses.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00" dirty="0">
                <a:solidFill>
                  <a:prstClr val="black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Negotiated </a:t>
            </a:r>
            <a:r>
              <a:rPr kumimoji="0" lang="en-U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as to obligations, rewards and risks that are agreed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66122" cy="147423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6B66E3-514F-0085-E505-EA4D3BB8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4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5BB7E-29FA-552E-90EA-BE29D06C6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8CBB9-B089-24E5-3285-C6F4C209A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8314" y="669472"/>
            <a:ext cx="10221686" cy="6682660"/>
          </a:xfrm>
        </p:spPr>
        <p:txBody>
          <a:bodyPr>
            <a:normAutofit/>
          </a:bodyPr>
          <a:lstStyle/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WHERE ARE POTENTIAL JV PARTNERS WITH CASH</a:t>
            </a:r>
          </a:p>
          <a:p>
            <a:pPr marL="109728" indent="0" algn="ctr">
              <a:lnSpc>
                <a:spcPts val="1545"/>
              </a:lnSpc>
              <a:buNone/>
            </a:pPr>
            <a:endParaRPr lang="en-US" sz="2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16 Million GenX And GenY (Alone) Want Ownership – Have Cash</a:t>
            </a:r>
          </a:p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E2B164EE-1634-81C8-B70D-F8E480682E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529" y="-138023"/>
            <a:ext cx="1621767" cy="146697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6CB989-3031-ACC5-464A-223B5782F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39544"/>
            <a:ext cx="2945524" cy="581932"/>
          </a:xfrm>
        </p:spPr>
        <p:txBody>
          <a:bodyPr/>
          <a:lstStyle/>
          <a:p>
            <a:r>
              <a:rPr lang="en-US" dirty="0"/>
              <a:t>©</a:t>
            </a:r>
            <a:r>
              <a:rPr lang="en-US" dirty="0" err="1"/>
              <a:t>Covest</a:t>
            </a:r>
            <a:r>
              <a:rPr lang="en-US" dirty="0"/>
              <a:t> Properties, Inc. All Rights </a:t>
            </a:r>
            <a:r>
              <a:rPr lang="en-US" dirty="0" err="1"/>
              <a:t>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884103-580D-D9D6-AE31-2C4EECF22B77}"/>
              </a:ext>
            </a:extLst>
          </p:cNvPr>
          <p:cNvSpPr txBox="1"/>
          <p:nvPr/>
        </p:nvSpPr>
        <p:spPr>
          <a:xfrm>
            <a:off x="1449238" y="2136449"/>
            <a:ext cx="9713343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Many Others – Small Biz Owners, Divorcees, Commission People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Mature, Responsible, Caring, References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Want Same Thing as Landlord / Investor:</a:t>
            </a:r>
          </a:p>
          <a:p>
            <a:pPr algn="ctr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Equity Growth, Home Stability, Dignity – Long Term Relationship</a:t>
            </a:r>
          </a:p>
          <a:p>
            <a:pPr algn="ctr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ANSWER FOR UNHAPPY / CHALLENGED LANDLORDS</a:t>
            </a:r>
          </a:p>
          <a:p>
            <a:pPr algn="ctr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7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D6D53-4451-C128-C60A-92DEF66C7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BF6C0-DAE1-5EFC-03A3-1677093EB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123" y="319722"/>
            <a:ext cx="9453518" cy="594678"/>
          </a:xfrm>
        </p:spPr>
        <p:txBody>
          <a:bodyPr>
            <a:noAutofit/>
          </a:bodyPr>
          <a:lstStyle/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dirty="0">
                <a:latin typeface="Arial Black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THE CONVERSION PROCESS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1453A61E-DA34-0646-D9BF-D54CD12776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66122" cy="147423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B23E8C-85AB-C2D7-D0CC-07134D81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3541C4-1CBA-BDCE-08DE-C6189A584E5E}"/>
              </a:ext>
            </a:extLst>
          </p:cNvPr>
          <p:cNvSpPr txBox="1"/>
          <p:nvPr/>
        </p:nvSpPr>
        <p:spPr>
          <a:xfrm>
            <a:off x="872358" y="914400"/>
            <a:ext cx="10963083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COVEST COORDINATES ALL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JV Partner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YOU SELECT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Buys Small % of Property (10% +/-)</a:t>
            </a:r>
          </a:p>
          <a:p>
            <a:pPr algn="ctr"/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Equity Shared - JV Partner 49% - Landlord 51%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NOTE From JV Partner is CREATED FOR BALANCE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–Use for Cash / Liquidity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JV Partner Pays ALL Expenses –  Manages Property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Harried Active Landlord Becomes Happy Passive Investor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2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701</Words>
  <Application>Microsoft Office PowerPoint</Application>
  <PresentationFormat>Widescreen</PresentationFormat>
  <Paragraphs>190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Aptos</vt:lpstr>
      <vt:lpstr>Aptos Black</vt:lpstr>
      <vt:lpstr>Aptos Display</vt:lpstr>
      <vt:lpstr>Arial</vt:lpstr>
      <vt:lpstr>Arial Black</vt:lpstr>
      <vt:lpstr>Calibri</vt:lpstr>
      <vt:lpstr>Helvetica</vt:lpstr>
      <vt:lpstr>Times New Roman</vt:lpstr>
      <vt:lpstr>Wingdings</vt:lpstr>
      <vt:lpstr>Office Theme</vt:lpstr>
      <vt:lpstr>Worksheet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APPROVED and LEGAL?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edmund irvine</dc:creator>
  <cp:lastModifiedBy>edmund irvine</cp:lastModifiedBy>
  <cp:revision>6</cp:revision>
  <dcterms:created xsi:type="dcterms:W3CDTF">2025-06-07T18:33:41Z</dcterms:created>
  <dcterms:modified xsi:type="dcterms:W3CDTF">2025-08-09T17:42:57Z</dcterms:modified>
</cp:coreProperties>
</file>