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13"/>
  </p:notesMasterIdLst>
  <p:sldIdLst>
    <p:sldId id="649" r:id="rId2"/>
    <p:sldId id="257" r:id="rId3"/>
    <p:sldId id="259" r:id="rId4"/>
    <p:sldId id="425" r:id="rId5"/>
    <p:sldId id="660" r:id="rId6"/>
    <p:sldId id="667" r:id="rId7"/>
    <p:sldId id="659" r:id="rId8"/>
    <p:sldId id="266" r:id="rId9"/>
    <p:sldId id="586" r:id="rId10"/>
    <p:sldId id="264" r:id="rId11"/>
    <p:sldId id="630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1" autoAdjust="0"/>
    <p:restoredTop sz="94660"/>
  </p:normalViewPr>
  <p:slideViewPr>
    <p:cSldViewPr snapToGrid="0">
      <p:cViewPr varScale="1">
        <p:scale>
          <a:sx n="78" d="100"/>
          <a:sy n="78" d="100"/>
        </p:scale>
        <p:origin x="33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C471AC-6098-4E3A-96FB-97536607C58A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F7F879-09BE-4EC5-9C53-2B3D81CA6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927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052CDF-EC5D-C99F-90F0-BB99D20CC2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A511AD-3133-BD8F-7F2E-C996B790A7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46E2BB-11C6-F743-C408-02F4D7A6CE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F8CA1-463A-4DAA-827A-57FCB435D69C}" type="datetime1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73F7AB-13A6-F0F6-4B15-9FFD7C535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www.covestproperties.com    All rights Reserved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424EB2-29A0-60E9-1E4B-EE0D45ED0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9538-5F45-4D57-ACCD-7FF077230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369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BC5F5F-FDE4-EF50-9092-0B065E965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0281D7-4E66-0BC1-434D-166DD9EAED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ECFE83-C5C6-9E38-1CCF-A4ECC82F3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4317-02B9-463D-B46D-D90248B76351}" type="datetime1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C0183F-8654-816A-1C9B-38CB23B4F1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www.covestproperties.com    All rights Reserved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257D15-27EA-9F4C-CB8D-B39FB6EB8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9538-5F45-4D57-ACCD-7FF077230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070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E9B463C-4087-8435-5F27-C79EF70BA0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DA8624-AA9F-C72C-AF89-7FBF15173F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1E4EFF-A678-E79A-46C8-B059D91232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A933E-D204-494A-9DA1-40310B4363CA}" type="datetime1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F517C1-67B4-D3A1-D05B-FB1A26F00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www.covestproperties.com    All rights Reserved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1D6DE3-65A0-BD77-9EFC-BF5218ED3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9538-5F45-4D57-ACCD-7FF077230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446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28CF8-D42D-0CB4-F822-78AD516BD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B35558-4755-39B7-5934-CF7AC8ED24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8E5551-FDB0-873F-334C-89CF3D9E9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F036F-9A2B-489D-BD25-E4BBBAB3470A}" type="datetime1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0701FA-2CD6-EFD0-3947-C42AD3599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www.covestproperties.com    All rights Reserved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65C9AA-D307-0C71-017F-25CD1F349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9538-5F45-4D57-ACCD-7FF077230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507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99486-3021-DD5B-7773-294987864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941989-1779-E59F-D1C2-82D8A76684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690EB7-DF0F-DBCD-915E-947F71A71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2F5B2-871B-4E51-A412-0ECD8D3BC2BE}" type="datetime1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EF467C-F119-52AA-D462-6B7D0B8DB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www.covestproperties.com    All rights Reserved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F0F3A8-BA80-048D-453A-8C1224303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9538-5F45-4D57-ACCD-7FF077230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076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A3766-B2F8-987F-2589-5CF826490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C28E09-FC16-053F-B375-3463CBB54D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4D88CB-C7FD-A014-9D2B-1583B36C3B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772F1E-E757-B8E1-633F-4CEE51387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1F84F-F3E8-4B8E-B594-23C4E84847DD}" type="datetime1">
              <a:rPr lang="en-US" smtClean="0"/>
              <a:t>8/21/2024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8F2D69-47F9-38B3-E6C7-B9ADB2B20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www.covestproperties.com    All rights Reserved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89810C-A2C6-89FE-DA94-752C59324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9538-5F45-4D57-ACCD-7FF077230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444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7D205-35DA-A2F7-7D0D-A27F36E34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1C3155-FEC7-BF04-F2D3-6CE91CE10F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5D87E0-9820-14CD-A7DF-BC417ACD07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A5C55E-740F-7871-0CFB-EE612DC225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7F57BD-A025-0CAA-5601-BFB957AA75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2864B42-BFE8-894D-F254-884056B1D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11DBB-6908-48E7-9A3A-F15DDE64D5D9}" type="datetime1">
              <a:rPr lang="en-US" smtClean="0"/>
              <a:t>8/21/2024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C43F97A-ABC4-8BCD-31B2-DAEFFB1C0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www.covestproperties.com    All rights Reserved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2D1780B-F049-4E0F-7FD4-936BA9220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9538-5F45-4D57-ACCD-7FF077230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080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5F991-90D1-6245-ADE9-69DE7D4A2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63A86A1-6194-8CEE-9770-2DC73F607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0F6C8-91CD-4F8A-8D9A-AE7CAEA79C92}" type="datetime1">
              <a:rPr lang="en-US" smtClean="0"/>
              <a:t>8/21/2024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3BF26B-2D65-2EFC-B380-FBCC2DF4A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www.covestproperties.com    All rights Reserved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FD03BC-9348-C929-9E8A-D7A1D0E92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9538-5F45-4D57-ACCD-7FF077230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388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4A7FBAE-F261-76DA-4975-625434BC63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50D67-BBCA-4894-9BD0-FBA99654E252}" type="datetime1">
              <a:rPr lang="en-US" smtClean="0"/>
              <a:t>8/21/2024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922366-8E10-A035-D112-1C3F5A7B2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www.covestproperties.com    All rights Reserved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5E1B03-028A-6BCD-2E23-D43FA38AA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9538-5F45-4D57-ACCD-7FF077230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249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CC0E05-CEF2-EADC-EC8B-93F2C1D9C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26D8CF-6E64-46BD-894D-4F09C2B1F5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C8DDFB-8CEC-D22E-92E4-DC02667676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96A6A9-4DA9-FFE5-EF3D-AD17503C69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17F3E-3A11-459D-AE70-C2EC168A21B5}" type="datetime1">
              <a:rPr lang="en-US" smtClean="0"/>
              <a:t>8/21/2024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A41241-A10C-2E1A-3D46-AF783C21B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www.covestproperties.com    All rights Reserved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4BFE68-0A3C-9357-2861-7B19484B1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9538-5F45-4D57-ACCD-7FF077230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474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E65CCD-3F84-0B2A-CD19-7AABA184C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7F2AAF-91E7-C50D-5402-ED4DC0E6BF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CA9F3B-26FE-E7D4-B3F4-EC99D95D6F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C9DA17-63C9-32D8-D766-35F938727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DEFC3-040C-4AC7-ADE6-C0722D9B2535}" type="datetime1">
              <a:rPr lang="en-US" smtClean="0"/>
              <a:t>8/21/2024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9E5421-41E4-513C-0176-60E1C670E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www.covestproperties.com    All rights Reserved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BAA948-7CAF-D6C0-CD40-85CDED7E0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9538-5F45-4D57-ACCD-7FF077230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401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2A26AE-13CE-30F3-1F40-E6F031115C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81BE5D-AE08-A0E6-F7F7-4C268BBB6A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C5AA47-4E74-B6EA-080B-985A557B3C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69099-8DEC-43F9-BFFE-06C6B4FE2F7B}" type="datetime1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1DFDE8-1BD0-1141-84F9-4DFE6AC8FF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www.covestproperties.com    All rights Reserved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6A9BBE-5853-0126-52A6-48240E6ED6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A59538-5F45-4D57-ACCD-7FF077230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184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hyperlink" Target="http://www.covestproperties.com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46887" y="852932"/>
            <a:ext cx="8834300" cy="908633"/>
          </a:xfrm>
        </p:spPr>
        <p:txBody>
          <a:bodyPr>
            <a:normAutofit fontScale="90000"/>
          </a:bodyPr>
          <a:lstStyle/>
          <a:p>
            <a:pPr lvl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br>
              <a:rPr lang="en-US" sz="2400" dirty="0">
                <a:latin typeface="Arial" pitchFamily="34" charset="0"/>
                <a:cs typeface="Arial" pitchFamily="34" charset="0"/>
              </a:rPr>
            </a:br>
            <a:br>
              <a:rPr lang="en-US" sz="2400" dirty="0">
                <a:latin typeface="Arial" pitchFamily="34" charset="0"/>
                <a:cs typeface="Arial" pitchFamily="34" charset="0"/>
              </a:rPr>
            </a:br>
            <a:br>
              <a:rPr lang="en-US" sz="2400" dirty="0">
                <a:latin typeface="Arial" pitchFamily="34" charset="0"/>
                <a:cs typeface="Arial" pitchFamily="34" charset="0"/>
              </a:rPr>
            </a:br>
            <a:br>
              <a:rPr lang="en-US" sz="2400" dirty="0">
                <a:latin typeface="Arial" pitchFamily="34" charset="0"/>
                <a:cs typeface="Arial" pitchFamily="34" charset="0"/>
              </a:rPr>
            </a:br>
            <a:br>
              <a:rPr lang="en-US" sz="2400" dirty="0">
                <a:latin typeface="Arial" pitchFamily="34" charset="0"/>
                <a:cs typeface="Arial" pitchFamily="34" charset="0"/>
              </a:rPr>
            </a:br>
            <a:br>
              <a:rPr lang="en-US" sz="2400" dirty="0">
                <a:latin typeface="Arial" pitchFamily="34" charset="0"/>
                <a:cs typeface="Arial" pitchFamily="34" charset="0"/>
              </a:rPr>
            </a:br>
            <a:br>
              <a:rPr lang="en-US" sz="2400" dirty="0">
                <a:latin typeface="Arial" pitchFamily="34" charset="0"/>
                <a:cs typeface="Arial" pitchFamily="34" charset="0"/>
              </a:rPr>
            </a:br>
            <a:br>
              <a:rPr lang="en-US" sz="2400" dirty="0">
                <a:latin typeface="Arial" pitchFamily="34" charset="0"/>
                <a:cs typeface="Arial" pitchFamily="34" charset="0"/>
              </a:rPr>
            </a:br>
            <a:br>
              <a:rPr lang="en-US" sz="2400" dirty="0">
                <a:latin typeface="Arial" pitchFamily="34" charset="0"/>
                <a:cs typeface="Arial" pitchFamily="34" charset="0"/>
              </a:rPr>
            </a:br>
            <a:br>
              <a:rPr lang="en-US" sz="2400" dirty="0">
                <a:latin typeface="Arial" pitchFamily="34" charset="0"/>
                <a:cs typeface="Arial" pitchFamily="34" charset="0"/>
              </a:rPr>
            </a:br>
            <a:br>
              <a:rPr lang="en-US" sz="2400" dirty="0">
                <a:latin typeface="Arial" pitchFamily="34" charset="0"/>
                <a:cs typeface="Arial" pitchFamily="34" charset="0"/>
              </a:rPr>
            </a:br>
            <a:br>
              <a:rPr lang="en-US" sz="2400" dirty="0">
                <a:latin typeface="Arial" pitchFamily="34" charset="0"/>
                <a:cs typeface="Arial" pitchFamily="34" charset="0"/>
              </a:rPr>
            </a:br>
            <a:r>
              <a:rPr lang="en-US" sz="3100" dirty="0">
                <a:latin typeface="Arial Black" panose="020B0A04020102020204" pitchFamily="34" charset="0"/>
                <a:cs typeface="Arial" pitchFamily="34" charset="0"/>
              </a:rPr>
              <a:t>ALL LANDLORDS ARE NOT THE SAME</a:t>
            </a:r>
            <a:br>
              <a:rPr lang="en-US" sz="3100" dirty="0">
                <a:latin typeface="Arial Black" panose="020B0A04020102020204" pitchFamily="34" charset="0"/>
                <a:cs typeface="Arial" pitchFamily="34" charset="0"/>
              </a:rPr>
            </a:br>
            <a:br>
              <a:rPr lang="en-US" sz="3100" dirty="0">
                <a:latin typeface="Arial Black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DIFFERENT </a:t>
            </a:r>
            <a:r>
              <a:rPr lang="en-US" sz="2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STAGES / GOALS / ISSUES</a:t>
            </a:r>
            <a:br>
              <a:rPr lang="en-US" sz="3100" b="1" u="sng" dirty="0">
                <a:latin typeface="Arial Black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100" b="1" u="sng" dirty="0">
                <a:latin typeface="Arial Black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200" dirty="0">
                <a:latin typeface="+mn-lt"/>
                <a:cs typeface="Arial" pitchFamily="34" charset="0"/>
              </a:rPr>
              <a:t> EVENTUALLY…….</a:t>
            </a:r>
            <a:br>
              <a:rPr lang="en-US" sz="22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22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2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TIRED</a:t>
            </a:r>
            <a:r>
              <a:rPr lang="en-US" sz="22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2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– Too Much Effort – Issues and Regulations Everywhere</a:t>
            </a:r>
            <a:br>
              <a:rPr lang="en-US" sz="22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2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MATURE– Seen It All –Steady Pace – No Desire to Repeat – Considering Exit</a:t>
            </a:r>
            <a:br>
              <a:rPr lang="en-US" sz="22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22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100" b="0" u="sng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4294967295"/>
          </p:nvPr>
        </p:nvSpPr>
        <p:spPr>
          <a:xfrm flipV="1">
            <a:off x="937261" y="5414780"/>
            <a:ext cx="8263184" cy="108690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endParaRPr lang="en-US" sz="1800" b="1" dirty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endParaRPr lang="en-US" sz="1800" b="1" dirty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endParaRPr lang="en-US" sz="2400" b="1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prstClr val="black"/>
                </a:solidFill>
                <a:latin typeface="Times" pitchFamily="18" charset="0"/>
              </a:rPr>
              <a:t>©Covest Properties, Inc. All Rights Reserved</a:t>
            </a:r>
            <a:endParaRPr lang="en-US" dirty="0">
              <a:solidFill>
                <a:prstClr val="black"/>
              </a:solidFill>
              <a:latin typeface="Times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E286DD9-077F-4C0C-8EF1-FE910CC37D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00"/>
            <a:ext cx="2255190" cy="1685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241577"/>
      </p:ext>
    </p:extLst>
  </p:cSld>
  <p:clrMapOvr>
    <a:masterClrMapping/>
  </p:clrMapOvr>
  <p:transition advTm="6952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41B37-72CB-35EC-EBC8-5107DE5EF2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03070" y="605791"/>
            <a:ext cx="8964930" cy="540342"/>
          </a:xfrm>
        </p:spPr>
        <p:txBody>
          <a:bodyPr>
            <a:no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WE DON’T SELL / WE DON’T HAVE TO</a:t>
            </a:r>
            <a:b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379663-B633-2421-E578-A5CB21127D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8700" y="1146133"/>
            <a:ext cx="9639300" cy="4565735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NOT A “PROGRAM” WHERE ONE SIZE FITS ALL</a:t>
            </a:r>
          </a:p>
          <a:p>
            <a:endParaRPr lang="en-US" dirty="0"/>
          </a:p>
          <a:p>
            <a:r>
              <a:rPr lang="en-US" dirty="0"/>
              <a:t>Each Situation  Yours -  Unique</a:t>
            </a:r>
          </a:p>
          <a:p>
            <a:endParaRPr lang="en-US" dirty="0"/>
          </a:p>
          <a:p>
            <a:r>
              <a:rPr lang="en-US" dirty="0"/>
              <a:t>Negotiated Agreement Governs Relationship – a Requirement</a:t>
            </a:r>
          </a:p>
          <a:p>
            <a:endParaRPr lang="en-US" dirty="0"/>
          </a:p>
          <a:p>
            <a:r>
              <a:rPr lang="en-US" dirty="0"/>
              <a:t>We’re </a:t>
            </a:r>
            <a:r>
              <a:rPr lang="en-US"/>
              <a:t>Where It’s At !!!</a:t>
            </a:r>
            <a:endParaRPr lang="en-US" dirty="0"/>
          </a:p>
          <a:p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b="1" dirty="0"/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1DDD5F-5AEE-066B-BF75-EC28CEF50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www.covestproperties.com    All rights Reserved</a:t>
            </a:r>
          </a:p>
        </p:txBody>
      </p:sp>
    </p:spTree>
    <p:extLst>
      <p:ext uri="{BB962C8B-B14F-4D97-AF65-F5344CB8AC3E}">
        <p14:creationId xmlns:p14="http://schemas.microsoft.com/office/powerpoint/2010/main" val="4067664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 txBox="1">
            <a:spLocks noGrp="1"/>
          </p:cNvSpPr>
          <p:nvPr/>
        </p:nvSpPr>
        <p:spPr bwMode="auto">
          <a:xfrm>
            <a:off x="4648200" y="6096000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eaLnBrk="1" hangingPunct="1">
              <a:defRPr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743200" y="1524006"/>
            <a:ext cx="6934200" cy="4038594"/>
          </a:xfrm>
        </p:spPr>
        <p:txBody>
          <a:bodyPr>
            <a:normAutofit/>
          </a:bodyPr>
          <a:lstStyle/>
          <a:p>
            <a:pPr algn="ctr" eaLnBrk="1" hangingPunct="1">
              <a:buFont typeface="Wingdings" pitchFamily="2" charset="2"/>
              <a:buNone/>
            </a:pPr>
            <a:endParaRPr lang="en-US" sz="1600" b="1" dirty="0"/>
          </a:p>
          <a:p>
            <a:pPr algn="ctr" eaLnBrk="1" hangingPunct="1">
              <a:buFont typeface="Wingdings" pitchFamily="2" charset="2"/>
              <a:buNone/>
            </a:pPr>
            <a:r>
              <a:rPr lang="en-US" sz="1600" dirty="0"/>
              <a:t>THIS IS US!!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1600" dirty="0"/>
          </a:p>
          <a:p>
            <a:pPr algn="ctr" eaLnBrk="1" hangingPunct="1">
              <a:buFont typeface="Wingdings" pitchFamily="2" charset="2"/>
              <a:buNone/>
            </a:pPr>
            <a:r>
              <a:rPr lang="en-US" sz="1600" dirty="0"/>
              <a:t>Covest Properties, Inc.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z="1600" dirty="0"/>
              <a:t>1605 Grand Avenue #6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z="1600" dirty="0"/>
              <a:t>San Marcos, Ca. 92078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z="1600" dirty="0">
                <a:hlinkClick r:id="rId4"/>
              </a:rPr>
              <a:t>www.covestproperties.com</a:t>
            </a:r>
            <a:endParaRPr lang="en-US" sz="1600" dirty="0"/>
          </a:p>
          <a:p>
            <a:pPr algn="ctr" eaLnBrk="1" hangingPunct="1">
              <a:buFont typeface="Wingdings" pitchFamily="2" charset="2"/>
              <a:buNone/>
            </a:pPr>
            <a:r>
              <a:rPr lang="en-US" sz="1600" dirty="0"/>
              <a:t>info@covestproperties.com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www.covestproperties.com    All rights Reserved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9B8882A-EFB8-4CBC-B83C-EB11DFD3347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0"/>
            <a:ext cx="2590800" cy="1524006"/>
          </a:xfrm>
          <a:prstGeom prst="rect">
            <a:avLst/>
          </a:prstGeom>
        </p:spPr>
      </p:pic>
      <p:pic>
        <p:nvPicPr>
          <p:cNvPr id="9" name="Audio 8">
            <a:hlinkClick r:id="" action="ppaction://media"/>
            <a:extLst>
              <a:ext uri="{FF2B5EF4-FFF2-40B4-BE49-F238E27FC236}">
                <a16:creationId xmlns:a16="http://schemas.microsoft.com/office/drawing/2014/main" id="{90A53ECF-409F-FC11-BE7E-F6A44150846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rcRect l="-118750" t="-118750" r="-118750" b="-118750"/>
          <a:stretch>
            <a:fillRect/>
          </a:stretch>
        </p:blipFill>
        <p:spPr>
          <a:xfrm>
            <a:off x="8528304" y="4718304"/>
            <a:ext cx="2057400" cy="20574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235503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126"/>
    </mc:Choice>
    <mc:Fallback xmlns="">
      <p:transition spd="slow" advTm="2112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41B37-72CB-35EC-EBC8-5107DE5EF2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46886" y="518985"/>
            <a:ext cx="9321115" cy="580766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Arial Black" panose="020B0A04020102020204" pitchFamily="34" charset="0"/>
              </a:rPr>
              <a:t>MATURE LANDLORD??</a:t>
            </a:r>
            <a:endParaRPr lang="en-US" sz="2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379663-B633-2421-E578-A5CB21127D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46885" y="1099751"/>
            <a:ext cx="9321115" cy="4923859"/>
          </a:xfrm>
        </p:spPr>
        <p:txBody>
          <a:bodyPr>
            <a:normAutofit fontScale="92500" lnSpcReduction="10000"/>
          </a:bodyPr>
          <a:lstStyle/>
          <a:p>
            <a:endParaRPr lang="en-US" dirty="0"/>
          </a:p>
          <a:p>
            <a:r>
              <a:rPr lang="en-US" dirty="0"/>
              <a:t>Finally Stable – Long Term Tenants / Few Problems</a:t>
            </a:r>
          </a:p>
          <a:p>
            <a:endParaRPr lang="en-US" dirty="0"/>
          </a:p>
          <a:p>
            <a:r>
              <a:rPr lang="en-US" dirty="0"/>
              <a:t>CAN’T RELAX YET</a:t>
            </a:r>
          </a:p>
          <a:p>
            <a:r>
              <a:rPr lang="en-US" dirty="0"/>
              <a:t>New Threat – Losing the Tenant</a:t>
            </a:r>
          </a:p>
          <a:p>
            <a:r>
              <a:rPr lang="en-US" dirty="0"/>
              <a:t> Not Again – Too Much Trouble</a:t>
            </a:r>
          </a:p>
          <a:p>
            <a:r>
              <a:rPr lang="en-US" dirty="0"/>
              <a:t>+</a:t>
            </a:r>
          </a:p>
          <a:p>
            <a:r>
              <a:rPr lang="en-US" sz="1800" dirty="0"/>
              <a:t>FAMILY NOT INTERESTED IN REPEATING THE PROCESS</a:t>
            </a:r>
          </a:p>
          <a:p>
            <a:endParaRPr lang="en-US" dirty="0"/>
          </a:p>
          <a:p>
            <a:r>
              <a:rPr lang="en-US" dirty="0"/>
              <a:t>EXITS HAVE MAJOR COSTS AND CONSEQUENCES</a:t>
            </a:r>
          </a:p>
          <a:p>
            <a:endParaRPr lang="en-US" dirty="0"/>
          </a:p>
          <a:p>
            <a:r>
              <a:rPr lang="en-US" dirty="0"/>
              <a:t>ANALYSIS…….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D23D7E-9A0E-B8FB-2323-C82DBCE4F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www.covestproperties.com    All rights Reserved</a:t>
            </a:r>
          </a:p>
        </p:txBody>
      </p:sp>
    </p:spTree>
    <p:extLst>
      <p:ext uri="{BB962C8B-B14F-4D97-AF65-F5344CB8AC3E}">
        <p14:creationId xmlns:p14="http://schemas.microsoft.com/office/powerpoint/2010/main" val="1032581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41B37-72CB-35EC-EBC8-5107DE5EF2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17590" y="571501"/>
            <a:ext cx="8950410" cy="861883"/>
          </a:xfrm>
        </p:spPr>
        <p:txBody>
          <a:bodyPr>
            <a:normAutofit/>
          </a:bodyPr>
          <a:lstStyle/>
          <a:p>
            <a:r>
              <a:rPr lang="en-US" sz="2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EXIT CHOICES </a:t>
            </a:r>
            <a:br>
              <a:rPr lang="en-US" sz="2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What You </a:t>
            </a: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May Not Know or Your Advisor Recommends</a:t>
            </a:r>
            <a:br>
              <a:rPr lang="en-U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379663-B633-2421-E578-A5CB21127D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86249" y="1165860"/>
            <a:ext cx="9897762" cy="5120639"/>
          </a:xfrm>
        </p:spPr>
        <p:txBody>
          <a:bodyPr>
            <a:normAutofit/>
          </a:bodyPr>
          <a:lstStyle/>
          <a:p>
            <a:endParaRPr lang="en-US" sz="2000" b="1" u="sng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sz="2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FIX UP, LIST, AND SHOW – ALL CHOICES…….UGH</a:t>
            </a:r>
          </a:p>
          <a:p>
            <a:endParaRPr lang="en-US" sz="2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sz="2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Fix Up, List and Sell Rental via 1031 into Delaware Statutory Trust </a:t>
            </a:r>
          </a:p>
          <a:p>
            <a:r>
              <a:rPr lang="en-US" sz="17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COST 15-17% - </a:t>
            </a:r>
            <a:r>
              <a:rPr lang="en-US" sz="17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Commercial Property / No Control /  Sketchy Future - NO CASH</a:t>
            </a:r>
          </a:p>
          <a:p>
            <a:endParaRPr lang="en-US" sz="17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sz="2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Fix Up and Sell Rental – 1031 into 721 REIT Exchange</a:t>
            </a:r>
          </a:p>
          <a:p>
            <a:r>
              <a:rPr lang="en-US" sz="17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COST 10-11%, </a:t>
            </a:r>
            <a:r>
              <a:rPr lang="en-US" sz="17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Taxed on Conversion No More 1031 - NO CASH</a:t>
            </a:r>
          </a:p>
          <a:p>
            <a:endParaRPr lang="en-US" sz="20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Fix Up and Sell Rental and Get Out</a:t>
            </a:r>
            <a:endParaRPr lang="en-US" sz="2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TAXES 35-40%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all in  - Game Over </a:t>
            </a: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After all the problems, regulations, time lost, and costs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CB24A3-720F-2F05-E92D-05192C130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www.covestproperties.com    All rights Reserved</a:t>
            </a:r>
          </a:p>
        </p:txBody>
      </p:sp>
    </p:spTree>
    <p:extLst>
      <p:ext uri="{BB962C8B-B14F-4D97-AF65-F5344CB8AC3E}">
        <p14:creationId xmlns:p14="http://schemas.microsoft.com/office/powerpoint/2010/main" val="3535815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 txBox="1">
            <a:spLocks noGrp="1"/>
          </p:cNvSpPr>
          <p:nvPr/>
        </p:nvSpPr>
        <p:spPr bwMode="auto">
          <a:xfrm>
            <a:off x="4648200" y="6096000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eaLnBrk="1" hangingPunct="1">
              <a:defRPr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74060" y="1457740"/>
            <a:ext cx="10542494" cy="4898610"/>
          </a:xfrm>
        </p:spPr>
        <p:txBody>
          <a:bodyPr>
            <a:norm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en-US" sz="2000" b="1" dirty="0">
                <a:latin typeface="Arial Black" pitchFamily="34" charset="0"/>
              </a:rPr>
              <a:t>WHAT IF YOU COULD: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KEEP EVERY PROPERTY – NO FIX UP OR SALE?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LONG TERM OCCUPANT PAYS YOU CASH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ABLE TO ACCESS EQUITY – NO BANK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STAY ON PASSIVELY - KEEP MAKING MONEY - FOR GENERATIONS?</a:t>
            </a:r>
          </a:p>
          <a:p>
            <a:pPr algn="ctr">
              <a:buNone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WITHOUT ANY RENTAL  PROBLEMS OR REGULATIONS????????????????</a:t>
            </a:r>
          </a:p>
          <a:p>
            <a:pPr algn="ctr">
              <a:buNone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US" sz="1800" dirty="0">
              <a:cs typeface="Helvetica" panose="020B0604020202020204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US" sz="8000" dirty="0">
              <a:cs typeface="Helvetica" panose="020B0604020202020204" pitchFamily="34" charset="0"/>
            </a:endParaRPr>
          </a:p>
        </p:txBody>
      </p:sp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5546A3FA-09E5-424B-88F1-5C1DBC76418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41" y="263485"/>
            <a:ext cx="2563906" cy="2043693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271B400-AFC9-6403-5C4D-4089A4F60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©Covest Properties, Inc. All Rights Reserved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21A9B3-CD3D-6251-7D56-A221A3F926CC}"/>
              </a:ext>
            </a:extLst>
          </p:cNvPr>
          <p:cNvSpPr txBox="1"/>
          <p:nvPr/>
        </p:nvSpPr>
        <p:spPr>
          <a:xfrm>
            <a:off x="1865870" y="737670"/>
            <a:ext cx="74881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Arial Black" pitchFamily="34" charset="0"/>
              </a:rPr>
              <a:t>BUT…………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35358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082"/>
    </mc:Choice>
    <mc:Fallback xmlns="">
      <p:transition spd="slow" advTm="28082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 txBox="1">
            <a:spLocks noGrp="1"/>
          </p:cNvSpPr>
          <p:nvPr/>
        </p:nvSpPr>
        <p:spPr bwMode="auto">
          <a:xfrm>
            <a:off x="4648200" y="6096000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eaLnBrk="1" hangingPunct="1">
              <a:defRPr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©Covest Properties, Inc. All Rights Reserved</a:t>
            </a:r>
            <a:endParaRPr lang="en-US" dirty="0"/>
          </a:p>
        </p:txBody>
      </p:sp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5546A3FA-09E5-424B-88F1-5C1DBC76418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668" y="-1"/>
            <a:ext cx="2532335" cy="196327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8E556EF-45FA-46C5-9871-050D33A70904}"/>
              </a:ext>
            </a:extLst>
          </p:cNvPr>
          <p:cNvSpPr txBox="1"/>
          <p:nvPr/>
        </p:nvSpPr>
        <p:spPr>
          <a:xfrm>
            <a:off x="1365956" y="1174044"/>
            <a:ext cx="10080977" cy="6919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endParaRPr lang="en-US" sz="2800" b="1" u="sng" dirty="0">
              <a:latin typeface="Arial Black" pitchFamily="34" charset="0"/>
            </a:endParaRPr>
          </a:p>
          <a:p>
            <a:pPr algn="ctr">
              <a:lnSpc>
                <a:spcPct val="150000"/>
              </a:lnSpc>
            </a:pPr>
            <a:endParaRPr lang="en-US" sz="2800" b="1" u="sng" dirty="0">
              <a:latin typeface="Arial Black" pitchFamily="34" charset="0"/>
            </a:endParaRPr>
          </a:p>
          <a:p>
            <a:pPr algn="ctr">
              <a:lnSpc>
                <a:spcPct val="150000"/>
              </a:lnSpc>
            </a:pPr>
            <a:endParaRPr lang="en-US" sz="2800" b="1" u="sng" dirty="0">
              <a:latin typeface="Arial Black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2800" b="1" u="sng" dirty="0">
                <a:latin typeface="Arial Black" pitchFamily="34" charset="0"/>
              </a:rPr>
              <a:t>YOU CAN</a:t>
            </a:r>
          </a:p>
          <a:p>
            <a:pPr algn="ctr">
              <a:lnSpc>
                <a:spcPct val="150000"/>
              </a:lnSpc>
            </a:pPr>
            <a:endParaRPr lang="en-US" sz="2800" b="1" dirty="0">
              <a:latin typeface="Arial Black" pitchFamily="34" charset="0"/>
            </a:endParaRPr>
          </a:p>
          <a:p>
            <a:pPr algn="ctr">
              <a:lnSpc>
                <a:spcPct val="150000"/>
              </a:lnSpc>
            </a:pPr>
            <a:endParaRPr lang="en-US" sz="2800" b="1" dirty="0">
              <a:latin typeface="Arial Black" pitchFamily="34" charset="0"/>
            </a:endParaRPr>
          </a:p>
          <a:p>
            <a:pPr algn="ctr">
              <a:lnSpc>
                <a:spcPct val="150000"/>
              </a:lnSpc>
            </a:pPr>
            <a:endParaRPr lang="en-US" sz="2800" b="1" dirty="0">
              <a:latin typeface="Arial Black" pitchFamily="34" charset="0"/>
            </a:endParaRPr>
          </a:p>
          <a:p>
            <a:pPr algn="ctr">
              <a:lnSpc>
                <a:spcPct val="150000"/>
              </a:lnSpc>
            </a:pPr>
            <a:endParaRPr lang="en-US" sz="2800" b="1" dirty="0">
              <a:latin typeface="Arial Black" pitchFamily="34" charset="0"/>
            </a:endParaRPr>
          </a:p>
          <a:p>
            <a:pPr algn="ctr">
              <a:lnSpc>
                <a:spcPct val="150000"/>
              </a:lnSpc>
            </a:pPr>
            <a:endParaRPr lang="en-US" sz="2800" b="1" dirty="0">
              <a:latin typeface="Arial Black" pitchFamily="34" charset="0"/>
            </a:endParaRPr>
          </a:p>
          <a:p>
            <a:pPr algn="ctr">
              <a:lnSpc>
                <a:spcPct val="150000"/>
              </a:lnSpc>
            </a:pPr>
            <a:endParaRPr lang="en-US" sz="2800" b="1" dirty="0">
              <a:latin typeface="Arial Black" pitchFamily="34" charset="0"/>
            </a:endParaRPr>
          </a:p>
          <a:p>
            <a:pPr algn="ctr">
              <a:lnSpc>
                <a:spcPct val="150000"/>
              </a:lnSpc>
            </a:pPr>
            <a:endParaRPr lang="en-US" b="1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746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1210"/>
    </mc:Choice>
    <mc:Fallback xmlns="">
      <p:transition spd="slow" advTm="11121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120F77-0CD9-4BFB-ACAB-0438CDE1D8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1732" y="782054"/>
            <a:ext cx="9415095" cy="6570078"/>
          </a:xfrm>
        </p:spPr>
        <p:txBody>
          <a:bodyPr>
            <a:normAutofit/>
          </a:bodyPr>
          <a:lstStyle/>
          <a:p>
            <a:pPr marL="109728" indent="0" algn="ctr">
              <a:lnSpc>
                <a:spcPts val="1545"/>
              </a:lnSpc>
              <a:buNone/>
            </a:pPr>
            <a:r>
              <a:rPr lang="en-US" dirty="0">
                <a:latin typeface="Arial Black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HOW?</a:t>
            </a:r>
          </a:p>
        </p:txBody>
      </p:sp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5546A3FA-09E5-424B-88F1-5C1DBC76418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2532335" cy="1963271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A6B66E3-514F-0085-E505-EA4D3BB88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©Covest Properties, Inc. All Rights Reserved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DF1B69-5CB4-D164-1AFE-3BE9F0A77B8D}"/>
              </a:ext>
            </a:extLst>
          </p:cNvPr>
          <p:cNvSpPr txBox="1"/>
          <p:nvPr/>
        </p:nvSpPr>
        <p:spPr>
          <a:xfrm>
            <a:off x="2532335" y="1240602"/>
            <a:ext cx="8286046" cy="4097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endParaRPr lang="en-US" sz="2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2800" b="1" u="sng" dirty="0">
                <a:latin typeface="Arial" panose="020B0604020202020204" pitchFamily="34" charset="0"/>
                <a:cs typeface="Arial" panose="020B0604020202020204" pitchFamily="34" charset="0"/>
              </a:rPr>
              <a:t>STOP BEING A LANDLORD!!!!</a:t>
            </a:r>
          </a:p>
          <a:p>
            <a:pPr algn="ctr">
              <a:lnSpc>
                <a:spcPct val="150000"/>
              </a:lnSpc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Change Your Rental Into a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JOINT VENTURE </a:t>
            </a:r>
          </a:p>
          <a:p>
            <a:pPr algn="ctr">
              <a:lnSpc>
                <a:spcPct val="150000"/>
              </a:lnSpc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endParaRPr lang="en-US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153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342"/>
    </mc:Choice>
    <mc:Fallback xmlns="">
      <p:transition spd="slow" advTm="85342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120F77-0CD9-4BFB-ACAB-0438CDE1D8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1732" y="1253066"/>
            <a:ext cx="9415095" cy="6099065"/>
          </a:xfrm>
        </p:spPr>
        <p:txBody>
          <a:bodyPr>
            <a:normAutofit/>
          </a:bodyPr>
          <a:lstStyle/>
          <a:p>
            <a:pPr marL="109728" indent="0" algn="ctr">
              <a:lnSpc>
                <a:spcPts val="1545"/>
              </a:lnSpc>
              <a:buNone/>
            </a:pPr>
            <a:endParaRPr lang="en-US" dirty="0">
              <a:latin typeface="Arial Black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marL="109728" indent="0" algn="ctr">
              <a:lnSpc>
                <a:spcPts val="1545"/>
              </a:lnSpc>
              <a:buNone/>
            </a:pPr>
            <a:r>
              <a:rPr lang="en-US" dirty="0">
                <a:latin typeface="Arial Black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HOW DO PROBLEMS DISAPPEAR?</a:t>
            </a:r>
          </a:p>
          <a:p>
            <a:pPr marL="109728" indent="0" algn="ctr">
              <a:lnSpc>
                <a:spcPts val="1545"/>
              </a:lnSpc>
              <a:buNone/>
            </a:pPr>
            <a:endParaRPr lang="en-US" dirty="0">
              <a:latin typeface="Arial Black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marL="109728" indent="0" algn="ctr">
              <a:lnSpc>
                <a:spcPts val="1545"/>
              </a:lnSpc>
              <a:buNone/>
            </a:pPr>
            <a:r>
              <a:rPr lang="en-US" sz="2000" dirty="0">
                <a:ea typeface="Times New Roman" panose="02020603050405020304" pitchFamily="18" charset="0"/>
                <a:cs typeface="Helvetica" panose="020B0604020202020204" pitchFamily="34" charset="0"/>
              </a:rPr>
              <a:t>Regulations And Laws -</a:t>
            </a:r>
            <a:r>
              <a:rPr lang="en-US" sz="2000" b="1" dirty="0">
                <a:ea typeface="Times New Roman" panose="02020603050405020304" pitchFamily="18" charset="0"/>
                <a:cs typeface="Helvetica" panose="020B0604020202020204" pitchFamily="34" charset="0"/>
              </a:rPr>
              <a:t>GONE</a:t>
            </a:r>
            <a:r>
              <a:rPr lang="en-US" sz="2000" dirty="0">
                <a:ea typeface="Times New Roman" panose="02020603050405020304" pitchFamily="18" charset="0"/>
                <a:cs typeface="Helvetica" panose="020B0604020202020204" pitchFamily="34" charset="0"/>
              </a:rPr>
              <a:t>  - Not a Rental</a:t>
            </a:r>
            <a:endParaRPr lang="en-US" sz="2000" u="sng" dirty="0"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marL="109728" indent="0" algn="ctr">
              <a:lnSpc>
                <a:spcPts val="1665"/>
              </a:lnSpc>
              <a:buNone/>
            </a:pPr>
            <a:endParaRPr lang="en-US" sz="2000" b="1" dirty="0"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marL="109728" indent="0" algn="ctr">
              <a:lnSpc>
                <a:spcPts val="1665"/>
              </a:lnSpc>
              <a:buNone/>
            </a:pPr>
            <a:endParaRPr lang="en-US" sz="2000" b="1" dirty="0"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marL="109728" indent="0" algn="ctr">
              <a:lnSpc>
                <a:spcPts val="1665"/>
              </a:lnSpc>
              <a:buNone/>
            </a:pPr>
            <a:r>
              <a:rPr lang="en-US" sz="2000" b="1" dirty="0">
                <a:ea typeface="Times New Roman" panose="02020603050405020304" pitchFamily="18" charset="0"/>
                <a:cs typeface="Helvetica" panose="020B0604020202020204" pitchFamily="34" charset="0"/>
              </a:rPr>
              <a:t>Long Term Relationship –</a:t>
            </a:r>
            <a:r>
              <a:rPr lang="en-US" sz="2000" dirty="0">
                <a:ea typeface="Times New Roman" panose="02020603050405020304" pitchFamily="18" charset="0"/>
                <a:cs typeface="Helvetica" panose="020B0604020202020204" pitchFamily="34" charset="0"/>
              </a:rPr>
              <a:t>Vacancies  </a:t>
            </a:r>
            <a:r>
              <a:rPr lang="en-US" sz="2000" b="1" dirty="0">
                <a:ea typeface="Times New Roman" panose="02020603050405020304" pitchFamily="18" charset="0"/>
                <a:cs typeface="Helvetica" panose="020B0604020202020204" pitchFamily="34" charset="0"/>
              </a:rPr>
              <a:t>GONE</a:t>
            </a:r>
            <a:endParaRPr lang="en-US" sz="2000" dirty="0"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marL="109728" indent="0" algn="ctr">
              <a:lnSpc>
                <a:spcPts val="1665"/>
              </a:lnSpc>
              <a:buNone/>
            </a:pPr>
            <a:r>
              <a:rPr lang="en-US" sz="2000" dirty="0" err="1">
                <a:ea typeface="Times New Roman" panose="02020603050405020304" pitchFamily="18" charset="0"/>
                <a:cs typeface="Helvetica" panose="020B0604020202020204" pitchFamily="34" charset="0"/>
              </a:rPr>
              <a:t>Covestor</a:t>
            </a:r>
            <a:r>
              <a:rPr lang="en-US" sz="2000" dirty="0">
                <a:ea typeface="Times New Roman" panose="02020603050405020304" pitchFamily="18" charset="0"/>
                <a:cs typeface="Helvetica" panose="020B0604020202020204" pitchFamily="34" charset="0"/>
              </a:rPr>
              <a:t> Has “Skin in the Game” –Something to Lose - </a:t>
            </a:r>
            <a:r>
              <a:rPr lang="en-US" sz="2000" b="1" dirty="0">
                <a:ea typeface="Times New Roman" panose="02020603050405020304" pitchFamily="18" charset="0"/>
                <a:cs typeface="Helvetica" panose="020B0604020202020204" pitchFamily="34" charset="0"/>
              </a:rPr>
              <a:t>ON- SITE MANAGER</a:t>
            </a:r>
          </a:p>
          <a:p>
            <a:pPr marL="109728" indent="0" algn="ctr">
              <a:lnSpc>
                <a:spcPts val="1665"/>
              </a:lnSpc>
              <a:buNone/>
            </a:pPr>
            <a:endParaRPr lang="en-US" sz="2000" dirty="0"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marL="109728" indent="0" algn="ctr">
              <a:lnSpc>
                <a:spcPts val="1665"/>
              </a:lnSpc>
              <a:buNone/>
            </a:pPr>
            <a:endParaRPr lang="en-US" sz="2000" dirty="0"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marL="109728" indent="0" algn="ctr">
              <a:lnSpc>
                <a:spcPts val="1665"/>
              </a:lnSpc>
              <a:buNone/>
            </a:pPr>
            <a:r>
              <a:rPr lang="en-US" sz="2000" dirty="0" err="1">
                <a:ea typeface="Times New Roman" panose="02020603050405020304" pitchFamily="18" charset="0"/>
                <a:cs typeface="Helvetica" panose="020B0604020202020204" pitchFamily="34" charset="0"/>
              </a:rPr>
              <a:t>Covestor</a:t>
            </a:r>
            <a:r>
              <a:rPr lang="en-US" sz="2000" dirty="0">
                <a:ea typeface="Times New Roman" panose="02020603050405020304" pitchFamily="18" charset="0"/>
                <a:cs typeface="Helvetica" panose="020B0604020202020204" pitchFamily="34" charset="0"/>
              </a:rPr>
              <a:t> Pays All Property Payments And Property Expenses - </a:t>
            </a:r>
            <a:r>
              <a:rPr lang="en-US" sz="2000" b="1" dirty="0">
                <a:ea typeface="Times New Roman" panose="02020603050405020304" pitchFamily="18" charset="0"/>
                <a:cs typeface="Helvetica" panose="020B0604020202020204" pitchFamily="34" charset="0"/>
              </a:rPr>
              <a:t>$$$ Issues GONE</a:t>
            </a:r>
          </a:p>
          <a:p>
            <a:pPr marL="109728" indent="0" algn="ctr">
              <a:lnSpc>
                <a:spcPts val="1665"/>
              </a:lnSpc>
              <a:buNone/>
            </a:pPr>
            <a:endParaRPr lang="en-US" sz="2000" dirty="0">
              <a:cs typeface="Helvetica" panose="020B0604020202020204" pitchFamily="34" charset="0"/>
            </a:endParaRPr>
          </a:p>
          <a:p>
            <a:pPr marL="109728" indent="0" algn="ctr">
              <a:lnSpc>
                <a:spcPts val="1665"/>
              </a:lnSpc>
              <a:buNone/>
            </a:pPr>
            <a:endParaRPr lang="en-US" sz="2000" dirty="0">
              <a:cs typeface="Helvetica" panose="020B0604020202020204" pitchFamily="34" charset="0"/>
            </a:endParaRPr>
          </a:p>
          <a:p>
            <a:pPr marL="109728" indent="0" algn="ctr">
              <a:lnSpc>
                <a:spcPts val="1665"/>
              </a:lnSpc>
              <a:buNone/>
            </a:pPr>
            <a:r>
              <a:rPr lang="en-US" sz="2000" u="sng" dirty="0">
                <a:cs typeface="Helvetica" panose="020B0604020202020204" pitchFamily="34" charset="0"/>
              </a:rPr>
              <a:t>CoVest Properties Manages Relationship</a:t>
            </a:r>
            <a:endParaRPr lang="en-US" sz="8000" dirty="0">
              <a:cs typeface="Helvetica" panose="020B0604020202020204" pitchFamily="34" charset="0"/>
            </a:endParaRPr>
          </a:p>
        </p:txBody>
      </p:sp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5546A3FA-09E5-424B-88F1-5C1DBC76418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2532335" cy="1963271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A6B66E3-514F-0085-E505-EA4D3BB88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</a:t>
            </a:r>
            <a:r>
              <a:rPr lang="en-US" dirty="0" err="1"/>
              <a:t>Covest</a:t>
            </a:r>
            <a:r>
              <a:rPr lang="en-US" dirty="0"/>
              <a:t> Properties, Inc. All Rights </a:t>
            </a:r>
            <a:r>
              <a:rPr lang="en-US" dirty="0" err="1"/>
              <a:t>ReseRved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635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342"/>
    </mc:Choice>
    <mc:Fallback xmlns="">
      <p:transition spd="slow" advTm="85342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41B37-72CB-35EC-EBC8-5107DE5EF2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80210" y="411480"/>
            <a:ext cx="8987790" cy="857250"/>
          </a:xfrm>
        </p:spPr>
        <p:txBody>
          <a:bodyPr>
            <a:normAutofit/>
          </a:bodyPr>
          <a:lstStyle/>
          <a:p>
            <a:r>
              <a:rPr lang="en-US" sz="2700" b="1" dirty="0">
                <a:latin typeface="Arial Black" panose="020B0A04020102020204" pitchFamily="34" charset="0"/>
              </a:rPr>
              <a:t>HOW IT WORKS!!</a:t>
            </a:r>
            <a:br>
              <a:rPr lang="en-US" sz="2700" b="1" dirty="0">
                <a:latin typeface="Arial Black" panose="020B0A04020102020204" pitchFamily="34" charset="0"/>
              </a:rPr>
            </a:b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379663-B633-2421-E578-A5CB21127D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40180" y="937260"/>
            <a:ext cx="9795510" cy="5383530"/>
          </a:xfrm>
        </p:spPr>
        <p:txBody>
          <a:bodyPr>
            <a:normAutofit/>
          </a:bodyPr>
          <a:lstStyle/>
          <a:p>
            <a:endParaRPr lang="en-US" sz="17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700" b="1" dirty="0" err="1">
                <a:latin typeface="Arial" panose="020B0604020202020204" pitchFamily="34" charset="0"/>
                <a:cs typeface="Arial" panose="020B0604020202020204" pitchFamily="34" charset="0"/>
              </a:rPr>
              <a:t>Covest</a:t>
            </a:r>
            <a:r>
              <a:rPr lang="en-US" sz="1700" b="1" dirty="0">
                <a:latin typeface="Arial" panose="020B0604020202020204" pitchFamily="34" charset="0"/>
                <a:cs typeface="Arial" panose="020B0604020202020204" pitchFamily="34" charset="0"/>
              </a:rPr>
              <a:t> Properties Provides 3-6 “Vetted” Candidates For Approval – You Choose</a:t>
            </a:r>
          </a:p>
          <a:p>
            <a:r>
              <a:rPr lang="en-US" sz="1700" b="1" dirty="0">
                <a:latin typeface="Arial" panose="020B0604020202020204" pitchFamily="34" charset="0"/>
                <a:cs typeface="Arial" panose="020B0604020202020204" pitchFamily="34" charset="0"/>
              </a:rPr>
              <a:t>5- 7 Year Joint Venture – Added to Title - Called “</a:t>
            </a:r>
            <a:r>
              <a:rPr lang="en-US" sz="1700" b="1" dirty="0" err="1">
                <a:latin typeface="Arial" panose="020B0604020202020204" pitchFamily="34" charset="0"/>
                <a:cs typeface="Arial" panose="020B0604020202020204" pitchFamily="34" charset="0"/>
              </a:rPr>
              <a:t>Covestor</a:t>
            </a:r>
            <a:r>
              <a:rPr lang="en-US" sz="1700" b="1" dirty="0">
                <a:latin typeface="Arial" panose="020B0604020202020204" pitchFamily="34" charset="0"/>
                <a:cs typeface="Arial" panose="020B0604020202020204" pitchFamily="34" charset="0"/>
              </a:rPr>
              <a:t>”  </a:t>
            </a:r>
            <a:endParaRPr 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dirty="0"/>
          </a:p>
          <a:p>
            <a:r>
              <a:rPr lang="en-US" sz="1700" b="1" dirty="0">
                <a:latin typeface="Arial" panose="020B0604020202020204" pitchFamily="34" charset="0"/>
                <a:cs typeface="Arial" panose="020B0604020202020204" pitchFamily="34" charset="0"/>
              </a:rPr>
              <a:t>Buys 10% of Property and 49% of Future Equity Creation – You Retains 51%</a:t>
            </a:r>
          </a:p>
          <a:p>
            <a:r>
              <a:rPr lang="en-US" sz="1700" dirty="0" err="1">
                <a:latin typeface="Arial" panose="020B0604020202020204" pitchFamily="34" charset="0"/>
                <a:cs typeface="Arial" panose="020B0604020202020204" pitchFamily="34" charset="0"/>
              </a:rPr>
              <a:t>Covestor</a:t>
            </a: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 Pays all Property Expenses </a:t>
            </a:r>
          </a:p>
          <a:p>
            <a:r>
              <a:rPr lang="en-US" sz="1600" dirty="0"/>
              <a:t>If They Fail………………They Could Lose All</a:t>
            </a:r>
          </a:p>
          <a:p>
            <a:endParaRPr 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Equity Converted to a Note as Part of Deal – Sell or Borrow for Cash</a:t>
            </a:r>
          </a:p>
          <a:p>
            <a:r>
              <a:rPr lang="en-US" sz="18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Negotiated Agreement between You and </a:t>
            </a:r>
            <a:r>
              <a:rPr lang="en-US" sz="1800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Covestor</a:t>
            </a:r>
            <a:r>
              <a:rPr lang="en-US" sz="18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Covers ALL - </a:t>
            </a:r>
            <a:r>
              <a:rPr lang="en-US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(we help)</a:t>
            </a:r>
          </a:p>
          <a:p>
            <a:endParaRPr lang="en-US" sz="17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b="1" dirty="0">
                <a:latin typeface="Arial Black" panose="020B0A04020102020204" pitchFamily="34" charset="0"/>
                <a:cs typeface="Arial" panose="020B0604020202020204" pitchFamily="34" charset="0"/>
              </a:rPr>
              <a:t>COST ABOUT 3%</a:t>
            </a:r>
          </a:p>
          <a:p>
            <a:r>
              <a:rPr lang="en-US" sz="1700" b="1" dirty="0">
                <a:latin typeface="Arial" panose="020B0604020202020204" pitchFamily="34" charset="0"/>
                <a:cs typeface="Arial" panose="020B0604020202020204" pitchFamily="34" charset="0"/>
              </a:rPr>
              <a:t>And…….</a:t>
            </a:r>
            <a:r>
              <a:rPr lang="en-US" sz="1700" b="1" dirty="0" err="1">
                <a:latin typeface="Arial" panose="020B0604020202020204" pitchFamily="34" charset="0"/>
                <a:cs typeface="Arial" panose="020B0604020202020204" pitchFamily="34" charset="0"/>
              </a:rPr>
              <a:t>Covest</a:t>
            </a:r>
            <a:r>
              <a:rPr lang="en-US" sz="1700" b="1" dirty="0">
                <a:latin typeface="Arial" panose="020B0604020202020204" pitchFamily="34" charset="0"/>
                <a:cs typeface="Arial" panose="020B0604020202020204" pitchFamily="34" charset="0"/>
              </a:rPr>
              <a:t> Guarantees </a:t>
            </a:r>
            <a:r>
              <a:rPr lang="en-US" sz="1700" b="1" dirty="0" err="1">
                <a:latin typeface="Arial" panose="020B0604020202020204" pitchFamily="34" charset="0"/>
                <a:cs typeface="Arial" panose="020B0604020202020204" pitchFamily="34" charset="0"/>
              </a:rPr>
              <a:t>Covestor</a:t>
            </a:r>
            <a:r>
              <a:rPr lang="en-US" sz="1700" b="1" dirty="0">
                <a:latin typeface="Arial" panose="020B0604020202020204" pitchFamily="34" charset="0"/>
                <a:cs typeface="Arial" panose="020B0604020202020204" pitchFamily="34" charset="0"/>
              </a:rPr>
              <a:t> Performance</a:t>
            </a:r>
          </a:p>
          <a:p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Family / Heirs Will Love This– Great. Great Grandkids Will Still Own</a:t>
            </a:r>
          </a:p>
          <a:p>
            <a:endParaRPr 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  <a:p>
            <a:endParaRPr lang="en-US" dirty="0"/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A5BF7C-814B-F2F0-959D-6325880B6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www.covestproperties.com    All rights Reserved</a:t>
            </a:r>
          </a:p>
        </p:txBody>
      </p:sp>
    </p:spTree>
    <p:extLst>
      <p:ext uri="{BB962C8B-B14F-4D97-AF65-F5344CB8AC3E}">
        <p14:creationId xmlns:p14="http://schemas.microsoft.com/office/powerpoint/2010/main" val="5127643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980764" y="876301"/>
            <a:ext cx="6400800" cy="838200"/>
          </a:xfrm>
        </p:spPr>
        <p:txBody>
          <a:bodyPr>
            <a:normAutofit/>
          </a:bodyPr>
          <a:lstStyle/>
          <a:p>
            <a:pPr algn="ctr" eaLnBrk="1" hangingPunct="1"/>
            <a:br>
              <a:rPr lang="en-US" sz="2400" dirty="0">
                <a:latin typeface="Calibri" pitchFamily="34" charset="0"/>
                <a:cs typeface="Times New Roman" pitchFamily="18" charset="0"/>
              </a:rPr>
            </a:br>
            <a:r>
              <a:rPr lang="en-US" sz="2800" dirty="0">
                <a:latin typeface="Arial Black" pitchFamily="34" charset="0"/>
                <a:cs typeface="Times New Roman" pitchFamily="18" charset="0"/>
              </a:rPr>
              <a:t>IS THIS APPROVED /  LEGAL?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58152" y="1714501"/>
            <a:ext cx="9556376" cy="4419600"/>
          </a:xfrm>
        </p:spPr>
        <p:txBody>
          <a:bodyPr>
            <a:normAutofit/>
          </a:bodyPr>
          <a:lstStyle/>
          <a:p>
            <a:pPr algn="ctr" eaLnBrk="1" hangingPunct="1">
              <a:buFont typeface="Wingdings" pitchFamily="2" charset="2"/>
              <a:buNone/>
            </a:pPr>
            <a:endParaRPr lang="en-US" sz="1800" b="1" u="sng" dirty="0">
              <a:latin typeface="Calibri" pitchFamily="34" charset="0"/>
              <a:cs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US" sz="1800" b="1" u="sng" dirty="0">
              <a:latin typeface="Calibri" pitchFamily="34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000" dirty="0">
                <a:latin typeface="Calibri" pitchFamily="34" charset="0"/>
                <a:cs typeface="Calibri" pitchFamily="34" charset="0"/>
              </a:rPr>
              <a:t>California Association of Realtors Legal Services Memorandum – March, 11, 2008</a:t>
            </a:r>
          </a:p>
          <a:p>
            <a:pPr algn="ctr">
              <a:buNone/>
            </a:pPr>
            <a:endParaRPr lang="en-US" sz="2000" dirty="0">
              <a:latin typeface="Calibri" pitchFamily="34" charset="0"/>
              <a:cs typeface="Calibri" pitchFamily="34" charset="0"/>
            </a:endParaRPr>
          </a:p>
          <a:p>
            <a:pPr algn="ctr">
              <a:buNone/>
            </a:pPr>
            <a:r>
              <a:rPr lang="en-US" sz="2000" dirty="0">
                <a:latin typeface="Calibri" pitchFamily="34" charset="0"/>
                <a:cs typeface="Calibri" pitchFamily="34" charset="0"/>
              </a:rPr>
              <a:t>26 U.S.C. §280A  - IRS Code 280A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2000" dirty="0">
              <a:latin typeface="Calibri" pitchFamily="34" charset="0"/>
              <a:cs typeface="Calibri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2000" dirty="0" err="1">
                <a:latin typeface="Calibri" pitchFamily="34" charset="0"/>
                <a:cs typeface="Calibri" pitchFamily="34" charset="0"/>
              </a:rPr>
              <a:t>Covest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 Properties – Licensed California Real Estate Broker 13 Years (Ca, DRE 01870080)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2000" dirty="0">
              <a:latin typeface="Calibri" pitchFamily="34" charset="0"/>
              <a:cs typeface="Calibri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2000" dirty="0">
                <a:latin typeface="Calibri" pitchFamily="34" charset="0"/>
                <a:cs typeface="Calibri" pitchFamily="34" charset="0"/>
              </a:rPr>
              <a:t>Andrew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Sirkin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, Attorney at Law – Nationally Known TIC / Equity Share Authority 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2000" dirty="0">
              <a:latin typeface="Calibri" pitchFamily="34" charset="0"/>
              <a:cs typeface="Calibri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US" sz="1800" b="1" dirty="0">
              <a:latin typeface="Calibri" pitchFamily="34" charset="0"/>
              <a:cs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US" sz="1800" b="1" u="sng" dirty="0">
              <a:latin typeface="Calibri" pitchFamily="34" charset="0"/>
              <a:cs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US" sz="1800" b="1" u="sng" dirty="0">
              <a:latin typeface="Calibri" pitchFamily="34" charset="0"/>
              <a:cs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US" sz="1800" dirty="0">
              <a:latin typeface="Calibri" pitchFamily="34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sz="1800" dirty="0">
              <a:latin typeface="Calibri" pitchFamily="34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sz="24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www.covestproperties.com    All rights Reserved</a:t>
            </a:r>
            <a:endParaRPr lang="en-US" dirty="0"/>
          </a:p>
        </p:txBody>
      </p:sp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BD806D34-A123-4F6A-80B1-9F2D3044C45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2980765" cy="200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957464"/>
      </p:ext>
    </p:extLst>
  </p:cSld>
  <p:clrMapOvr>
    <a:masterClrMapping/>
  </p:clrMapOvr>
  <p:transition advTm="48399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1924</TotalTime>
  <Words>663</Words>
  <Application>Microsoft Office PowerPoint</Application>
  <PresentationFormat>Widescreen</PresentationFormat>
  <Paragraphs>141</Paragraphs>
  <Slides>11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Arial</vt:lpstr>
      <vt:lpstr>Arial Black</vt:lpstr>
      <vt:lpstr>Calibri</vt:lpstr>
      <vt:lpstr>Calibri Light</vt:lpstr>
      <vt:lpstr>Helvetica</vt:lpstr>
      <vt:lpstr>Times</vt:lpstr>
      <vt:lpstr>Times New Roman</vt:lpstr>
      <vt:lpstr>Wingdings</vt:lpstr>
      <vt:lpstr>Office Theme</vt:lpstr>
      <vt:lpstr>            ALL LANDLORDS ARE NOT THE SAME  DIFFERENT STAGES / GOALS / ISSUES   EVENTUALLY…….   TIRED – Too Much Effort – Issues and Regulations Everywhere MATURE– Seen It All –Steady Pace – No Desire to Repeat – Considering Exit  </vt:lpstr>
      <vt:lpstr>MATURE LANDLORD??</vt:lpstr>
      <vt:lpstr>EXIT CHOICES  What You May Not Know or Your Advisor Recommends </vt:lpstr>
      <vt:lpstr>PowerPoint Presentation</vt:lpstr>
      <vt:lpstr>PowerPoint Presentation</vt:lpstr>
      <vt:lpstr>PowerPoint Presentation</vt:lpstr>
      <vt:lpstr>PowerPoint Presentation</vt:lpstr>
      <vt:lpstr>HOW IT WORKS!! </vt:lpstr>
      <vt:lpstr> IS THIS APPROVED /  LEGAL?</vt:lpstr>
      <vt:lpstr>WE DON’T SELL / WE DON’T HAVE TO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1-A-DAY PROGRAM</dc:title>
  <dc:creator>ted irvine</dc:creator>
  <cp:lastModifiedBy>art</cp:lastModifiedBy>
  <cp:revision>27</cp:revision>
  <dcterms:created xsi:type="dcterms:W3CDTF">2023-01-26T18:54:24Z</dcterms:created>
  <dcterms:modified xsi:type="dcterms:W3CDTF">2024-08-21T18:55:15Z</dcterms:modified>
</cp:coreProperties>
</file>